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slideLayout" Target="../slideLayouts/slideLayout1.xml"/><Relationship Id="rId7"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slideLayout" Target="../slideLayouts/slideLayout1.xml"/><Relationship Id="rId7"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slideLayout" Target="../slideLayouts/slideLayout1.xml"/><Relationship Id="rId7"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793790" y="2039422"/>
            <a:ext cx="7556421" cy="1956435"/>
          </a:xfrm>
          <a:prstGeom prst="rect">
            <a:avLst/>
          </a:prstGeom>
          <a:noFill/>
          <a:ln/>
        </p:spPr>
        <p:txBody>
          <a:bodyPr wrap="square" rtlCol="0" anchor="t"/>
          <a:lstStyle/>
          <a:p>
            <a:pPr indent="0" marL="0">
              <a:lnSpc>
                <a:spcPts val="7702"/>
              </a:lnSpc>
              <a:buNone/>
            </a:pPr>
            <a:r>
              <a:rPr lang="en-US" sz="6162" b="1" spc="-185" kern="0" dirty="0">
                <a:solidFill>
                  <a:srgbClr val="000000"/>
                </a:solidFill>
                <a:latin typeface="Inter" pitchFamily="34" charset="0"/>
                <a:ea typeface="Inter" pitchFamily="34" charset="-122"/>
                <a:cs typeface="Inter" pitchFamily="34" charset="-120"/>
              </a:rPr>
              <a:t>What are CLI Applications?</a:t>
            </a:r>
            <a:endParaRPr lang="en-US" sz="6162" dirty="0"/>
          </a:p>
        </p:txBody>
      </p:sp>
      <p:sp>
        <p:nvSpPr>
          <p:cNvPr id="6" name="Text 3"/>
          <p:cNvSpPr/>
          <p:nvPr/>
        </p:nvSpPr>
        <p:spPr>
          <a:xfrm>
            <a:off x="793790" y="4336018"/>
            <a:ext cx="7556421" cy="1088708"/>
          </a:xfrm>
          <a:prstGeom prst="rect">
            <a:avLst/>
          </a:prstGeom>
          <a:noFill/>
          <a:ln/>
        </p:spPr>
        <p:txBody>
          <a:bodyPr wrap="square" rtlCol="0" anchor="t"/>
          <a:lstStyle/>
          <a:p>
            <a:pPr indent="0" marL="0">
              <a:lnSpc>
                <a:spcPts val="2858"/>
              </a:lnSpc>
              <a:buNone/>
            </a:pPr>
            <a:r>
              <a:rPr lang="en-US" sz="1786" spc="-36" kern="0" dirty="0">
                <a:solidFill>
                  <a:srgbClr val="272525"/>
                </a:solidFill>
                <a:latin typeface="Inter" pitchFamily="34" charset="0"/>
                <a:ea typeface="Inter" pitchFamily="34" charset="-122"/>
                <a:cs typeface="Inter" pitchFamily="34" charset="-120"/>
              </a:rPr>
              <a:t>CLI stands for Command Line Interface. It is a text-based way to interact with a computer. Users type commands to instruct the computer to perform tasks.</a:t>
            </a:r>
            <a:endParaRPr lang="en-US" sz="1786" dirty="0"/>
          </a:p>
        </p:txBody>
      </p:sp>
      <p:pic>
        <p:nvPicPr>
          <p:cNvPr id="7" name="Image 1" descr="preencoded.png">    </p:cNvPr>
          <p:cNvPicPr>
            <a:picLocks noChangeAspect="1"/>
          </p:cNvPicPr>
          <p:nvPr/>
        </p:nvPicPr>
        <p:blipFill>
          <a:blip r:embed="rId2"/>
          <a:stretch>
            <a:fillRect/>
          </a:stretch>
        </p:blipFill>
        <p:spPr>
          <a:xfrm>
            <a:off x="793790" y="5679877"/>
            <a:ext cx="2778562" cy="5103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508325"/>
          </a:xfrm>
          <a:prstGeom prst="rect">
            <a:avLst/>
          </a:prstGeom>
          <a:solidFill>
            <a:srgbClr val="FFFFFF"/>
          </a:solidFill>
          <a:ln/>
        </p:spPr>
      </p:sp>
      <p:sp>
        <p:nvSpPr>
          <p:cNvPr id="4" name="Text 2"/>
          <p:cNvSpPr/>
          <p:nvPr/>
        </p:nvSpPr>
        <p:spPr>
          <a:xfrm>
            <a:off x="753427" y="591979"/>
            <a:ext cx="5381625" cy="672703"/>
          </a:xfrm>
          <a:prstGeom prst="rect">
            <a:avLst/>
          </a:prstGeom>
          <a:noFill/>
          <a:ln/>
        </p:spPr>
        <p:txBody>
          <a:bodyPr wrap="none" rtlCol="0" anchor="t"/>
          <a:lstStyle/>
          <a:p>
            <a:pPr indent="0" marL="0">
              <a:lnSpc>
                <a:spcPts val="5297"/>
              </a:lnSpc>
              <a:buNone/>
            </a:pPr>
            <a:r>
              <a:rPr lang="en-US" sz="4238" b="1" spc="-127" kern="0" dirty="0">
                <a:solidFill>
                  <a:srgbClr val="000000"/>
                </a:solidFill>
                <a:latin typeface="Inter" pitchFamily="34" charset="0"/>
                <a:ea typeface="Inter" pitchFamily="34" charset="-122"/>
                <a:cs typeface="Inter" pitchFamily="34" charset="-120"/>
              </a:rPr>
              <a:t>typer</a:t>
            </a:r>
            <a:endParaRPr lang="en-US" sz="4238" dirty="0"/>
          </a:p>
        </p:txBody>
      </p:sp>
      <p:pic>
        <p:nvPicPr>
          <p:cNvPr id="5" name="Image 0" descr="preencoded.png">    </p:cNvPr>
          <p:cNvPicPr>
            <a:picLocks noChangeAspect="1"/>
          </p:cNvPicPr>
          <p:nvPr/>
        </p:nvPicPr>
        <p:blipFill>
          <a:blip r:embed="rId1"/>
          <a:stretch>
            <a:fillRect/>
          </a:stretch>
        </p:blipFill>
        <p:spPr>
          <a:xfrm>
            <a:off x="753427" y="1695212"/>
            <a:ext cx="13123545" cy="4908113"/>
          </a:xfrm>
          <a:prstGeom prst="rect">
            <a:avLst/>
          </a:prstGeom>
        </p:spPr>
      </p:pic>
      <p:pic>
        <p:nvPicPr>
          <p:cNvPr id="6" name="Image 1" descr="preencoded.png">    </p:cNvPr>
          <p:cNvPicPr>
            <a:picLocks noChangeAspect="1"/>
          </p:cNvPicPr>
          <p:nvPr/>
        </p:nvPicPr>
        <p:blipFill>
          <a:blip r:embed="rId2"/>
          <a:stretch>
            <a:fillRect/>
          </a:stretch>
        </p:blipFill>
        <p:spPr>
          <a:xfrm>
            <a:off x="753427" y="6845498"/>
            <a:ext cx="2636996" cy="484346"/>
          </a:xfrm>
          <a:prstGeom prst="rect">
            <a:avLst/>
          </a:prstGeom>
        </p:spPr>
      </p:pic>
      <p:sp>
        <p:nvSpPr>
          <p:cNvPr id="7" name="Text 3"/>
          <p:cNvSpPr/>
          <p:nvPr/>
        </p:nvSpPr>
        <p:spPr>
          <a:xfrm>
            <a:off x="753427" y="7572018"/>
            <a:ext cx="13123545" cy="344329"/>
          </a:xfrm>
          <a:prstGeom prst="rect">
            <a:avLst/>
          </a:prstGeom>
          <a:noFill/>
          <a:ln/>
        </p:spPr>
        <p:txBody>
          <a:bodyPr wrap="none" rtlCol="0" anchor="t"/>
          <a:lstStyle/>
          <a:p>
            <a:pPr indent="0" marL="0">
              <a:lnSpc>
                <a:spcPts val="2712"/>
              </a:lnSpc>
              <a:buNone/>
            </a:pPr>
            <a:endParaRPr lang="en-US" sz="169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530233"/>
          </a:xfrm>
          <a:prstGeom prst="rect">
            <a:avLst/>
          </a:prstGeom>
          <a:solidFill>
            <a:srgbClr val="FFFFFF"/>
          </a:solidFill>
          <a:ln/>
        </p:spPr>
      </p:sp>
      <p:sp>
        <p:nvSpPr>
          <p:cNvPr id="4" name="Text 2"/>
          <p:cNvSpPr/>
          <p:nvPr/>
        </p:nvSpPr>
        <p:spPr>
          <a:xfrm>
            <a:off x="750689" y="589836"/>
            <a:ext cx="5362813" cy="670322"/>
          </a:xfrm>
          <a:prstGeom prst="rect">
            <a:avLst/>
          </a:prstGeom>
          <a:noFill/>
          <a:ln/>
        </p:spPr>
        <p:txBody>
          <a:bodyPr wrap="none" rtlCol="0" anchor="t"/>
          <a:lstStyle/>
          <a:p>
            <a:pPr indent="0" marL="0">
              <a:lnSpc>
                <a:spcPts val="5278"/>
              </a:lnSpc>
              <a:buNone/>
            </a:pPr>
            <a:r>
              <a:rPr lang="en-US" sz="4223" b="1" spc="-127" kern="0" dirty="0">
                <a:solidFill>
                  <a:srgbClr val="000000"/>
                </a:solidFill>
                <a:latin typeface="Inter" pitchFamily="34" charset="0"/>
                <a:ea typeface="Inter" pitchFamily="34" charset="-122"/>
                <a:cs typeface="Inter" pitchFamily="34" charset="-120"/>
              </a:rPr>
              <a:t>fire</a:t>
            </a:r>
            <a:endParaRPr lang="en-US" sz="4223" dirty="0"/>
          </a:p>
        </p:txBody>
      </p:sp>
      <p:pic>
        <p:nvPicPr>
          <p:cNvPr id="5" name="Image 0" descr="preencoded.png">    </p:cNvPr>
          <p:cNvPicPr>
            <a:picLocks noChangeAspect="1"/>
          </p:cNvPicPr>
          <p:nvPr/>
        </p:nvPicPr>
        <p:blipFill>
          <a:blip r:embed="rId1"/>
          <a:stretch>
            <a:fillRect/>
          </a:stretch>
        </p:blipFill>
        <p:spPr>
          <a:xfrm>
            <a:off x="750689" y="1689140"/>
            <a:ext cx="13129022" cy="4942999"/>
          </a:xfrm>
          <a:prstGeom prst="rect">
            <a:avLst/>
          </a:prstGeom>
        </p:spPr>
      </p:pic>
      <p:pic>
        <p:nvPicPr>
          <p:cNvPr id="6" name="Image 1" descr="preencoded.png">    </p:cNvPr>
          <p:cNvPicPr>
            <a:picLocks noChangeAspect="1"/>
          </p:cNvPicPr>
          <p:nvPr/>
        </p:nvPicPr>
        <p:blipFill>
          <a:blip r:embed="rId2"/>
          <a:stretch>
            <a:fillRect/>
          </a:stretch>
        </p:blipFill>
        <p:spPr>
          <a:xfrm>
            <a:off x="750689" y="6873359"/>
            <a:ext cx="2627709" cy="482560"/>
          </a:xfrm>
          <a:prstGeom prst="rect">
            <a:avLst/>
          </a:prstGeom>
        </p:spPr>
      </p:pic>
      <p:sp>
        <p:nvSpPr>
          <p:cNvPr id="7" name="Text 3"/>
          <p:cNvSpPr/>
          <p:nvPr/>
        </p:nvSpPr>
        <p:spPr>
          <a:xfrm>
            <a:off x="750689" y="7597140"/>
            <a:ext cx="13129022" cy="343257"/>
          </a:xfrm>
          <a:prstGeom prst="rect">
            <a:avLst/>
          </a:prstGeom>
          <a:noFill/>
          <a:ln/>
        </p:spPr>
        <p:txBody>
          <a:bodyPr wrap="none" rtlCol="0" anchor="t"/>
          <a:lstStyle/>
          <a:p>
            <a:pPr indent="0" marL="0">
              <a:lnSpc>
                <a:spcPts val="2703"/>
              </a:lnSpc>
              <a:buNone/>
            </a:pPr>
            <a:endParaRPr lang="en-US" sz="1689"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793790" y="1249918"/>
            <a:ext cx="7224474" cy="708779"/>
          </a:xfrm>
          <a:prstGeom prst="rect">
            <a:avLst/>
          </a:prstGeom>
          <a:noFill/>
          <a:ln/>
        </p:spPr>
        <p:txBody>
          <a:bodyPr wrap="none" rtlCol="0" anchor="t"/>
          <a:lstStyle/>
          <a:p>
            <a:pPr indent="0" marL="0">
              <a:lnSpc>
                <a:spcPts val="5581"/>
              </a:lnSpc>
              <a:buNone/>
            </a:pPr>
            <a:r>
              <a:rPr lang="en-US" sz="4465" b="1" spc="-134" kern="0" dirty="0">
                <a:solidFill>
                  <a:srgbClr val="000000"/>
                </a:solidFill>
                <a:latin typeface="Inter" pitchFamily="34" charset="0"/>
                <a:ea typeface="Inter" pitchFamily="34" charset="-122"/>
                <a:cs typeface="Inter" pitchFamily="34" charset="-120"/>
              </a:rPr>
              <a:t>Comparison of CLI Libraries</a:t>
            </a:r>
            <a:endParaRPr lang="en-US" sz="4465" dirty="0"/>
          </a:p>
        </p:txBody>
      </p:sp>
      <p:sp>
        <p:nvSpPr>
          <p:cNvPr id="5" name="Text 3"/>
          <p:cNvSpPr/>
          <p:nvPr/>
        </p:nvSpPr>
        <p:spPr>
          <a:xfrm>
            <a:off x="793790" y="2525673"/>
            <a:ext cx="2835235" cy="354330"/>
          </a:xfrm>
          <a:prstGeom prst="rect">
            <a:avLst/>
          </a:prstGeom>
          <a:noFill/>
          <a:ln/>
        </p:spPr>
        <p:txBody>
          <a:bodyPr wrap="none" rtlCol="0" anchor="t"/>
          <a:lstStyle/>
          <a:p>
            <a:pPr indent="0" marL="0">
              <a:lnSpc>
                <a:spcPts val="2791"/>
              </a:lnSpc>
              <a:buNone/>
            </a:pPr>
            <a:r>
              <a:rPr lang="en-US" sz="2233" b="1" spc="-67" kern="0" dirty="0">
                <a:solidFill>
                  <a:srgbClr val="000000"/>
                </a:solidFill>
                <a:latin typeface="Inter" pitchFamily="34" charset="0"/>
                <a:ea typeface="Inter" pitchFamily="34" charset="-122"/>
                <a:cs typeface="Inter" pitchFamily="34" charset="-120"/>
              </a:rPr>
              <a:t>argparse</a:t>
            </a:r>
            <a:endParaRPr lang="en-US" sz="2233" dirty="0"/>
          </a:p>
        </p:txBody>
      </p:sp>
      <p:sp>
        <p:nvSpPr>
          <p:cNvPr id="6" name="Text 4"/>
          <p:cNvSpPr/>
          <p:nvPr/>
        </p:nvSpPr>
        <p:spPr>
          <a:xfrm>
            <a:off x="793790" y="3106817"/>
            <a:ext cx="2845594" cy="2177415"/>
          </a:xfrm>
          <a:prstGeom prst="rect">
            <a:avLst/>
          </a:prstGeom>
          <a:noFill/>
          <a:ln/>
        </p:spPr>
        <p:txBody>
          <a:bodyPr wrap="square" rtlCol="0" anchor="t"/>
          <a:lstStyle/>
          <a:p>
            <a:pPr indent="0" marL="0">
              <a:lnSpc>
                <a:spcPts val="2858"/>
              </a:lnSpc>
              <a:buNone/>
            </a:pPr>
            <a:r>
              <a:rPr lang="en-US" sz="1786" spc="-36" kern="0" dirty="0">
                <a:solidFill>
                  <a:srgbClr val="272525"/>
                </a:solidFill>
                <a:latin typeface="Inter" pitchFamily="34" charset="0"/>
                <a:ea typeface="Inter" pitchFamily="34" charset="-122"/>
                <a:cs typeface="Inter" pitchFamily="34" charset="-120"/>
              </a:rPr>
              <a:t>Standard library module. Simple and efficient for basic argument parsing. Provides built-in help messages and error handling.</a:t>
            </a:r>
            <a:endParaRPr lang="en-US" sz="1786" dirty="0"/>
          </a:p>
        </p:txBody>
      </p:sp>
      <p:sp>
        <p:nvSpPr>
          <p:cNvPr id="7" name="Text 5"/>
          <p:cNvSpPr/>
          <p:nvPr/>
        </p:nvSpPr>
        <p:spPr>
          <a:xfrm>
            <a:off x="4200406" y="2525673"/>
            <a:ext cx="2835235" cy="354330"/>
          </a:xfrm>
          <a:prstGeom prst="rect">
            <a:avLst/>
          </a:prstGeom>
          <a:noFill/>
          <a:ln/>
        </p:spPr>
        <p:txBody>
          <a:bodyPr wrap="none" rtlCol="0" anchor="t"/>
          <a:lstStyle/>
          <a:p>
            <a:pPr indent="0" marL="0">
              <a:lnSpc>
                <a:spcPts val="2791"/>
              </a:lnSpc>
              <a:buNone/>
            </a:pPr>
            <a:r>
              <a:rPr lang="en-US" sz="2233" b="1" spc="-67" kern="0" dirty="0">
                <a:solidFill>
                  <a:srgbClr val="000000"/>
                </a:solidFill>
                <a:latin typeface="Inter" pitchFamily="34" charset="0"/>
                <a:ea typeface="Inter" pitchFamily="34" charset="-122"/>
                <a:cs typeface="Inter" pitchFamily="34" charset="-120"/>
              </a:rPr>
              <a:t>click</a:t>
            </a:r>
            <a:endParaRPr lang="en-US" sz="2233" dirty="0"/>
          </a:p>
        </p:txBody>
      </p:sp>
      <p:sp>
        <p:nvSpPr>
          <p:cNvPr id="8" name="Text 6"/>
          <p:cNvSpPr/>
          <p:nvPr/>
        </p:nvSpPr>
        <p:spPr>
          <a:xfrm>
            <a:off x="4200406" y="3106817"/>
            <a:ext cx="2845594" cy="2177415"/>
          </a:xfrm>
          <a:prstGeom prst="rect">
            <a:avLst/>
          </a:prstGeom>
          <a:noFill/>
          <a:ln/>
        </p:spPr>
        <p:txBody>
          <a:bodyPr wrap="square" rtlCol="0" anchor="t"/>
          <a:lstStyle/>
          <a:p>
            <a:pPr indent="0" marL="0">
              <a:lnSpc>
                <a:spcPts val="2858"/>
              </a:lnSpc>
              <a:buNone/>
            </a:pPr>
            <a:r>
              <a:rPr lang="en-US" sz="1786" spc="-36" kern="0" dirty="0">
                <a:solidFill>
                  <a:srgbClr val="272525"/>
                </a:solidFill>
                <a:latin typeface="Inter" pitchFamily="34" charset="0"/>
                <a:ea typeface="Inter" pitchFamily="34" charset="-122"/>
                <a:cs typeface="Inter" pitchFamily="34" charset="-120"/>
              </a:rPr>
              <a:t>Popular and feature-rich. Creates intuitive and user-friendly CLIs. Offers advanced features like nested commands and context-sensitive help.</a:t>
            </a:r>
            <a:endParaRPr lang="en-US" sz="1786" dirty="0"/>
          </a:p>
        </p:txBody>
      </p:sp>
      <p:sp>
        <p:nvSpPr>
          <p:cNvPr id="9" name="Text 7"/>
          <p:cNvSpPr/>
          <p:nvPr/>
        </p:nvSpPr>
        <p:spPr>
          <a:xfrm>
            <a:off x="7607022" y="2525673"/>
            <a:ext cx="2835235" cy="354330"/>
          </a:xfrm>
          <a:prstGeom prst="rect">
            <a:avLst/>
          </a:prstGeom>
          <a:noFill/>
          <a:ln/>
        </p:spPr>
        <p:txBody>
          <a:bodyPr wrap="none" rtlCol="0" anchor="t"/>
          <a:lstStyle/>
          <a:p>
            <a:pPr indent="0" marL="0">
              <a:lnSpc>
                <a:spcPts val="2791"/>
              </a:lnSpc>
              <a:buNone/>
            </a:pPr>
            <a:r>
              <a:rPr lang="en-US" sz="2233" b="1" spc="-67" kern="0" dirty="0">
                <a:solidFill>
                  <a:srgbClr val="000000"/>
                </a:solidFill>
                <a:latin typeface="Inter" pitchFamily="34" charset="0"/>
                <a:ea typeface="Inter" pitchFamily="34" charset="-122"/>
                <a:cs typeface="Inter" pitchFamily="34" charset="-120"/>
              </a:rPr>
              <a:t>typer</a:t>
            </a:r>
            <a:endParaRPr lang="en-US" sz="2233" dirty="0"/>
          </a:p>
        </p:txBody>
      </p:sp>
      <p:sp>
        <p:nvSpPr>
          <p:cNvPr id="10" name="Text 8"/>
          <p:cNvSpPr/>
          <p:nvPr/>
        </p:nvSpPr>
        <p:spPr>
          <a:xfrm>
            <a:off x="7607022" y="3106817"/>
            <a:ext cx="2845594" cy="2177415"/>
          </a:xfrm>
          <a:prstGeom prst="rect">
            <a:avLst/>
          </a:prstGeom>
          <a:noFill/>
          <a:ln/>
        </p:spPr>
        <p:txBody>
          <a:bodyPr wrap="square" rtlCol="0" anchor="t"/>
          <a:lstStyle/>
          <a:p>
            <a:pPr indent="0" marL="0">
              <a:lnSpc>
                <a:spcPts val="2858"/>
              </a:lnSpc>
              <a:buNone/>
            </a:pPr>
            <a:r>
              <a:rPr lang="en-US" sz="1786" spc="-36" kern="0" dirty="0">
                <a:solidFill>
                  <a:srgbClr val="272525"/>
                </a:solidFill>
                <a:latin typeface="Inter" pitchFamily="34" charset="0"/>
                <a:ea typeface="Inter" pitchFamily="34" charset="-122"/>
                <a:cs typeface="Inter" pitchFamily="34" charset="-120"/>
              </a:rPr>
              <a:t>Modern library leveraging type hints. Provides a concise and readable syntax for defining CLIs. Integrates seamlessly with Python's type system.</a:t>
            </a:r>
            <a:endParaRPr lang="en-US" sz="1786" dirty="0"/>
          </a:p>
        </p:txBody>
      </p:sp>
      <p:sp>
        <p:nvSpPr>
          <p:cNvPr id="11" name="Text 9"/>
          <p:cNvSpPr/>
          <p:nvPr/>
        </p:nvSpPr>
        <p:spPr>
          <a:xfrm>
            <a:off x="11013638" y="2525673"/>
            <a:ext cx="2835235" cy="354330"/>
          </a:xfrm>
          <a:prstGeom prst="rect">
            <a:avLst/>
          </a:prstGeom>
          <a:noFill/>
          <a:ln/>
        </p:spPr>
        <p:txBody>
          <a:bodyPr wrap="none" rtlCol="0" anchor="t"/>
          <a:lstStyle/>
          <a:p>
            <a:pPr indent="0" marL="0">
              <a:lnSpc>
                <a:spcPts val="2791"/>
              </a:lnSpc>
              <a:buNone/>
            </a:pPr>
            <a:r>
              <a:rPr lang="en-US" sz="2233" b="1" spc="-67" kern="0" dirty="0">
                <a:solidFill>
                  <a:srgbClr val="000000"/>
                </a:solidFill>
                <a:latin typeface="Inter" pitchFamily="34" charset="0"/>
                <a:ea typeface="Inter" pitchFamily="34" charset="-122"/>
                <a:cs typeface="Inter" pitchFamily="34" charset="-120"/>
              </a:rPr>
              <a:t>fire</a:t>
            </a:r>
            <a:endParaRPr lang="en-US" sz="2233" dirty="0"/>
          </a:p>
        </p:txBody>
      </p:sp>
      <p:sp>
        <p:nvSpPr>
          <p:cNvPr id="12" name="Text 10"/>
          <p:cNvSpPr/>
          <p:nvPr/>
        </p:nvSpPr>
        <p:spPr>
          <a:xfrm>
            <a:off x="11013638" y="3106817"/>
            <a:ext cx="2845594" cy="2903220"/>
          </a:xfrm>
          <a:prstGeom prst="rect">
            <a:avLst/>
          </a:prstGeom>
          <a:noFill/>
          <a:ln/>
        </p:spPr>
        <p:txBody>
          <a:bodyPr wrap="square" rtlCol="0" anchor="t"/>
          <a:lstStyle/>
          <a:p>
            <a:pPr indent="0" marL="0">
              <a:lnSpc>
                <a:spcPts val="2858"/>
              </a:lnSpc>
              <a:buNone/>
            </a:pPr>
            <a:r>
              <a:rPr lang="en-US" sz="1786" spc="-36" kern="0" dirty="0">
                <a:solidFill>
                  <a:srgbClr val="272525"/>
                </a:solidFill>
                <a:latin typeface="Inter" pitchFamily="34" charset="0"/>
                <a:ea typeface="Inter" pitchFamily="34" charset="-122"/>
                <a:cs typeface="Inter" pitchFamily="34" charset="-120"/>
              </a:rPr>
              <a:t>Generates CLIs automatically. Ideal for rapid prototyping and creating CLIs from existing code. Simplifies development and eliminates manual argument parsing.</a:t>
            </a:r>
            <a:endParaRPr lang="en-US" sz="1786" dirty="0"/>
          </a:p>
        </p:txBody>
      </p:sp>
      <p:pic>
        <p:nvPicPr>
          <p:cNvPr id="13" name="Image 0" descr="preencoded.png">    </p:cNvPr>
          <p:cNvPicPr>
            <a:picLocks noChangeAspect="1"/>
          </p:cNvPicPr>
          <p:nvPr/>
        </p:nvPicPr>
        <p:blipFill>
          <a:blip r:embed="rId1"/>
          <a:stretch>
            <a:fillRect/>
          </a:stretch>
        </p:blipFill>
        <p:spPr>
          <a:xfrm>
            <a:off x="793790" y="6469261"/>
            <a:ext cx="2778562" cy="51030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1607344" y="886658"/>
            <a:ext cx="7338417" cy="539472"/>
          </a:xfrm>
          <a:prstGeom prst="rect">
            <a:avLst/>
          </a:prstGeom>
          <a:noFill/>
          <a:ln/>
        </p:spPr>
        <p:txBody>
          <a:bodyPr wrap="none" rtlCol="0" anchor="t"/>
          <a:lstStyle/>
          <a:p>
            <a:pPr indent="0" marL="0">
              <a:lnSpc>
                <a:spcPts val="4248"/>
              </a:lnSpc>
              <a:buNone/>
            </a:pPr>
            <a:r>
              <a:rPr lang="en-US" sz="3398" b="1" spc="-102" kern="0" dirty="0">
                <a:solidFill>
                  <a:srgbClr val="000000"/>
                </a:solidFill>
                <a:latin typeface="Inter" pitchFamily="34" charset="0"/>
                <a:ea typeface="Inter" pitchFamily="34" charset="-122"/>
                <a:cs typeface="Inter" pitchFamily="34" charset="-120"/>
              </a:rPr>
              <a:t>Structure of a Typical CLI Application</a:t>
            </a:r>
            <a:endParaRPr lang="en-US" sz="3398" dirty="0"/>
          </a:p>
        </p:txBody>
      </p:sp>
      <p:sp>
        <p:nvSpPr>
          <p:cNvPr id="5" name="Shape 3"/>
          <p:cNvSpPr/>
          <p:nvPr/>
        </p:nvSpPr>
        <p:spPr>
          <a:xfrm>
            <a:off x="7298055" y="1771293"/>
            <a:ext cx="34409" cy="4989076"/>
          </a:xfrm>
          <a:prstGeom prst="roundRect">
            <a:avLst>
              <a:gd name="adj" fmla="val 225776"/>
            </a:avLst>
          </a:prstGeom>
          <a:solidFill>
            <a:srgbClr val="C0C1D7"/>
          </a:solidFill>
          <a:ln/>
        </p:spPr>
      </p:sp>
      <p:sp>
        <p:nvSpPr>
          <p:cNvPr id="6" name="Shape 4"/>
          <p:cNvSpPr/>
          <p:nvPr/>
        </p:nvSpPr>
        <p:spPr>
          <a:xfrm>
            <a:off x="6516886" y="2142470"/>
            <a:ext cx="604123" cy="34409"/>
          </a:xfrm>
          <a:prstGeom prst="roundRect">
            <a:avLst>
              <a:gd name="adj" fmla="val 225776"/>
            </a:avLst>
          </a:prstGeom>
          <a:solidFill>
            <a:srgbClr val="C0C1D7"/>
          </a:solidFill>
          <a:ln/>
        </p:spPr>
      </p:sp>
      <p:sp>
        <p:nvSpPr>
          <p:cNvPr id="7" name="Shape 5"/>
          <p:cNvSpPr/>
          <p:nvPr/>
        </p:nvSpPr>
        <p:spPr>
          <a:xfrm>
            <a:off x="7121009" y="1965484"/>
            <a:ext cx="388382" cy="388382"/>
          </a:xfrm>
          <a:prstGeom prst="roundRect">
            <a:avLst>
              <a:gd name="adj" fmla="val 20003"/>
            </a:avLst>
          </a:prstGeom>
          <a:solidFill>
            <a:srgbClr val="DADBF1"/>
          </a:solidFill>
          <a:ln w="7620">
            <a:solidFill>
              <a:srgbClr val="C0C1D7"/>
            </a:solidFill>
            <a:prstDash val="solid"/>
          </a:ln>
        </p:spPr>
      </p:sp>
      <p:sp>
        <p:nvSpPr>
          <p:cNvPr id="8" name="Text 6"/>
          <p:cNvSpPr/>
          <p:nvPr/>
        </p:nvSpPr>
        <p:spPr>
          <a:xfrm>
            <a:off x="7255669" y="2030135"/>
            <a:ext cx="118943" cy="258961"/>
          </a:xfrm>
          <a:prstGeom prst="rect">
            <a:avLst/>
          </a:prstGeom>
          <a:noFill/>
          <a:ln/>
        </p:spPr>
        <p:txBody>
          <a:bodyPr wrap="none" rtlCol="0" anchor="t"/>
          <a:lstStyle/>
          <a:p>
            <a:pPr algn="ctr" indent="0" marL="0">
              <a:lnSpc>
                <a:spcPts val="2039"/>
              </a:lnSpc>
              <a:buNone/>
            </a:pPr>
            <a:r>
              <a:rPr lang="en-US" sz="2039" b="1" spc="-61" kern="0" dirty="0">
                <a:solidFill>
                  <a:srgbClr val="272525"/>
                </a:solidFill>
                <a:latin typeface="Inter" pitchFamily="34" charset="0"/>
                <a:ea typeface="Inter" pitchFamily="34" charset="-122"/>
                <a:cs typeface="Inter" pitchFamily="34" charset="-120"/>
              </a:rPr>
              <a:t>1</a:t>
            </a:r>
            <a:endParaRPr lang="en-US" sz="2039" dirty="0"/>
          </a:p>
        </p:txBody>
      </p:sp>
      <p:sp>
        <p:nvSpPr>
          <p:cNvPr id="9" name="Text 7"/>
          <p:cNvSpPr/>
          <p:nvPr/>
        </p:nvSpPr>
        <p:spPr>
          <a:xfrm>
            <a:off x="4207907" y="1943814"/>
            <a:ext cx="2157889" cy="269677"/>
          </a:xfrm>
          <a:prstGeom prst="rect">
            <a:avLst/>
          </a:prstGeom>
          <a:noFill/>
          <a:ln/>
        </p:spPr>
        <p:txBody>
          <a:bodyPr wrap="none" rtlCol="0" anchor="t"/>
          <a:lstStyle/>
          <a:p>
            <a:pPr algn="r" indent="0" marL="0">
              <a:lnSpc>
                <a:spcPts val="2124"/>
              </a:lnSpc>
              <a:buNone/>
            </a:pPr>
            <a:r>
              <a:rPr lang="en-US" sz="1699" b="1" spc="-51" kern="0" dirty="0">
                <a:solidFill>
                  <a:srgbClr val="272525"/>
                </a:solidFill>
                <a:latin typeface="Inter" pitchFamily="34" charset="0"/>
                <a:ea typeface="Inter" pitchFamily="34" charset="-122"/>
                <a:cs typeface="Inter" pitchFamily="34" charset="-120"/>
              </a:rPr>
              <a:t>Entry Point</a:t>
            </a:r>
            <a:endParaRPr lang="en-US" sz="1699" dirty="0"/>
          </a:p>
        </p:txBody>
      </p:sp>
      <p:sp>
        <p:nvSpPr>
          <p:cNvPr id="10" name="Text 8"/>
          <p:cNvSpPr/>
          <p:nvPr/>
        </p:nvSpPr>
        <p:spPr>
          <a:xfrm>
            <a:off x="1607344" y="2316956"/>
            <a:ext cx="4758452" cy="828675"/>
          </a:xfrm>
          <a:prstGeom prst="rect">
            <a:avLst/>
          </a:prstGeom>
          <a:noFill/>
          <a:ln/>
        </p:spPr>
        <p:txBody>
          <a:bodyPr wrap="square" rtlCol="0" anchor="t"/>
          <a:lstStyle/>
          <a:p>
            <a:pPr algn="r" indent="0" marL="0">
              <a:lnSpc>
                <a:spcPts val="2175"/>
              </a:lnSpc>
              <a:buNone/>
            </a:pPr>
            <a:r>
              <a:rPr lang="en-US" sz="1359" spc="-27" kern="0" dirty="0">
                <a:solidFill>
                  <a:srgbClr val="272525"/>
                </a:solidFill>
                <a:latin typeface="Inter" pitchFamily="34" charset="0"/>
                <a:ea typeface="Inter" pitchFamily="34" charset="-122"/>
                <a:cs typeface="Inter" pitchFamily="34" charset="-120"/>
              </a:rPr>
              <a:t>The starting point of the application, often defined as a main function. It sets up the environment, initializes required libraries, and initiates the argument parsing process.</a:t>
            </a:r>
            <a:endParaRPr lang="en-US" sz="1359" dirty="0"/>
          </a:p>
        </p:txBody>
      </p:sp>
      <p:sp>
        <p:nvSpPr>
          <p:cNvPr id="11" name="Shape 9"/>
          <p:cNvSpPr/>
          <p:nvPr/>
        </p:nvSpPr>
        <p:spPr>
          <a:xfrm>
            <a:off x="7509391" y="3005435"/>
            <a:ext cx="604123" cy="34409"/>
          </a:xfrm>
          <a:prstGeom prst="roundRect">
            <a:avLst>
              <a:gd name="adj" fmla="val 225776"/>
            </a:avLst>
          </a:prstGeom>
          <a:solidFill>
            <a:srgbClr val="C0C1D7"/>
          </a:solidFill>
          <a:ln/>
        </p:spPr>
      </p:sp>
      <p:sp>
        <p:nvSpPr>
          <p:cNvPr id="12" name="Shape 10"/>
          <p:cNvSpPr/>
          <p:nvPr/>
        </p:nvSpPr>
        <p:spPr>
          <a:xfrm>
            <a:off x="7121009" y="2828449"/>
            <a:ext cx="388382" cy="388382"/>
          </a:xfrm>
          <a:prstGeom prst="roundRect">
            <a:avLst>
              <a:gd name="adj" fmla="val 20003"/>
            </a:avLst>
          </a:prstGeom>
          <a:solidFill>
            <a:srgbClr val="DADBF1"/>
          </a:solidFill>
          <a:ln w="7620">
            <a:solidFill>
              <a:srgbClr val="C0C1D7"/>
            </a:solidFill>
            <a:prstDash val="solid"/>
          </a:ln>
        </p:spPr>
      </p:sp>
      <p:sp>
        <p:nvSpPr>
          <p:cNvPr id="13" name="Text 11"/>
          <p:cNvSpPr/>
          <p:nvPr/>
        </p:nvSpPr>
        <p:spPr>
          <a:xfrm>
            <a:off x="7237452" y="2893100"/>
            <a:ext cx="155377" cy="258961"/>
          </a:xfrm>
          <a:prstGeom prst="rect">
            <a:avLst/>
          </a:prstGeom>
          <a:noFill/>
          <a:ln/>
        </p:spPr>
        <p:txBody>
          <a:bodyPr wrap="none" rtlCol="0" anchor="t"/>
          <a:lstStyle/>
          <a:p>
            <a:pPr algn="ctr" indent="0" marL="0">
              <a:lnSpc>
                <a:spcPts val="2039"/>
              </a:lnSpc>
              <a:buNone/>
            </a:pPr>
            <a:r>
              <a:rPr lang="en-US" sz="2039" b="1" spc="-61" kern="0" dirty="0">
                <a:solidFill>
                  <a:srgbClr val="272525"/>
                </a:solidFill>
                <a:latin typeface="Inter" pitchFamily="34" charset="0"/>
                <a:ea typeface="Inter" pitchFamily="34" charset="-122"/>
                <a:cs typeface="Inter" pitchFamily="34" charset="-120"/>
              </a:rPr>
              <a:t>2</a:t>
            </a:r>
            <a:endParaRPr lang="en-US" sz="2039" dirty="0"/>
          </a:p>
        </p:txBody>
      </p:sp>
      <p:sp>
        <p:nvSpPr>
          <p:cNvPr id="14" name="Text 12"/>
          <p:cNvSpPr/>
          <p:nvPr/>
        </p:nvSpPr>
        <p:spPr>
          <a:xfrm>
            <a:off x="8264604" y="2806779"/>
            <a:ext cx="2157889" cy="269677"/>
          </a:xfrm>
          <a:prstGeom prst="rect">
            <a:avLst/>
          </a:prstGeom>
          <a:noFill/>
          <a:ln/>
        </p:spPr>
        <p:txBody>
          <a:bodyPr wrap="none" rtlCol="0" anchor="t"/>
          <a:lstStyle/>
          <a:p>
            <a:pPr algn="l" indent="0" marL="0">
              <a:lnSpc>
                <a:spcPts val="2124"/>
              </a:lnSpc>
              <a:buNone/>
            </a:pPr>
            <a:r>
              <a:rPr lang="en-US" sz="1699" b="1" spc="-51" kern="0" dirty="0">
                <a:solidFill>
                  <a:srgbClr val="272525"/>
                </a:solidFill>
                <a:latin typeface="Inter" pitchFamily="34" charset="0"/>
                <a:ea typeface="Inter" pitchFamily="34" charset="-122"/>
                <a:cs typeface="Inter" pitchFamily="34" charset="-120"/>
              </a:rPr>
              <a:t>Argument Parsing</a:t>
            </a:r>
            <a:endParaRPr lang="en-US" sz="1699" dirty="0"/>
          </a:p>
        </p:txBody>
      </p:sp>
      <p:sp>
        <p:nvSpPr>
          <p:cNvPr id="15" name="Text 13"/>
          <p:cNvSpPr/>
          <p:nvPr/>
        </p:nvSpPr>
        <p:spPr>
          <a:xfrm>
            <a:off x="8264604" y="3179921"/>
            <a:ext cx="4758452" cy="828675"/>
          </a:xfrm>
          <a:prstGeom prst="rect">
            <a:avLst/>
          </a:prstGeom>
          <a:noFill/>
          <a:ln/>
        </p:spPr>
        <p:txBody>
          <a:bodyPr wrap="square" rtlCol="0" anchor="t"/>
          <a:lstStyle/>
          <a:p>
            <a:pPr algn="l" indent="0" marL="0">
              <a:lnSpc>
                <a:spcPts val="2175"/>
              </a:lnSpc>
              <a:buNone/>
            </a:pPr>
            <a:r>
              <a:rPr lang="en-US" sz="1359" spc="-27" kern="0" dirty="0">
                <a:solidFill>
                  <a:srgbClr val="272525"/>
                </a:solidFill>
                <a:latin typeface="Inter" pitchFamily="34" charset="0"/>
                <a:ea typeface="Inter" pitchFamily="34" charset="-122"/>
                <a:cs typeface="Inter" pitchFamily="34" charset="-120"/>
              </a:rPr>
              <a:t>Processes command-line arguments, including flags, options, and positional arguments, to configure the behavior of the application based on user input.</a:t>
            </a:r>
            <a:endParaRPr lang="en-US" sz="1359" dirty="0"/>
          </a:p>
        </p:txBody>
      </p:sp>
      <p:sp>
        <p:nvSpPr>
          <p:cNvPr id="16" name="Shape 14"/>
          <p:cNvSpPr/>
          <p:nvPr/>
        </p:nvSpPr>
        <p:spPr>
          <a:xfrm>
            <a:off x="6516886" y="3865066"/>
            <a:ext cx="604123" cy="34409"/>
          </a:xfrm>
          <a:prstGeom prst="roundRect">
            <a:avLst>
              <a:gd name="adj" fmla="val 225776"/>
            </a:avLst>
          </a:prstGeom>
          <a:solidFill>
            <a:srgbClr val="C0C1D7"/>
          </a:solidFill>
          <a:ln/>
        </p:spPr>
      </p:sp>
      <p:sp>
        <p:nvSpPr>
          <p:cNvPr id="17" name="Shape 15"/>
          <p:cNvSpPr/>
          <p:nvPr/>
        </p:nvSpPr>
        <p:spPr>
          <a:xfrm>
            <a:off x="7121009" y="3688080"/>
            <a:ext cx="388382" cy="388382"/>
          </a:xfrm>
          <a:prstGeom prst="roundRect">
            <a:avLst>
              <a:gd name="adj" fmla="val 20003"/>
            </a:avLst>
          </a:prstGeom>
          <a:solidFill>
            <a:srgbClr val="DADBF1"/>
          </a:solidFill>
          <a:ln w="7620">
            <a:solidFill>
              <a:srgbClr val="C0C1D7"/>
            </a:solidFill>
            <a:prstDash val="solid"/>
          </a:ln>
        </p:spPr>
      </p:sp>
      <p:sp>
        <p:nvSpPr>
          <p:cNvPr id="18" name="Text 16"/>
          <p:cNvSpPr/>
          <p:nvPr/>
        </p:nvSpPr>
        <p:spPr>
          <a:xfrm>
            <a:off x="7233642" y="3752731"/>
            <a:ext cx="162997" cy="258961"/>
          </a:xfrm>
          <a:prstGeom prst="rect">
            <a:avLst/>
          </a:prstGeom>
          <a:noFill/>
          <a:ln/>
        </p:spPr>
        <p:txBody>
          <a:bodyPr wrap="none" rtlCol="0" anchor="t"/>
          <a:lstStyle/>
          <a:p>
            <a:pPr algn="ctr" indent="0" marL="0">
              <a:lnSpc>
                <a:spcPts val="2039"/>
              </a:lnSpc>
              <a:buNone/>
            </a:pPr>
            <a:r>
              <a:rPr lang="en-US" sz="2039" b="1" spc="-61" kern="0" dirty="0">
                <a:solidFill>
                  <a:srgbClr val="272525"/>
                </a:solidFill>
                <a:latin typeface="Inter" pitchFamily="34" charset="0"/>
                <a:ea typeface="Inter" pitchFamily="34" charset="-122"/>
                <a:cs typeface="Inter" pitchFamily="34" charset="-120"/>
              </a:rPr>
              <a:t>3</a:t>
            </a:r>
            <a:endParaRPr lang="en-US" sz="2039" dirty="0"/>
          </a:p>
        </p:txBody>
      </p:sp>
      <p:sp>
        <p:nvSpPr>
          <p:cNvPr id="19" name="Text 17"/>
          <p:cNvSpPr/>
          <p:nvPr/>
        </p:nvSpPr>
        <p:spPr>
          <a:xfrm>
            <a:off x="4207907" y="3666411"/>
            <a:ext cx="2157889" cy="269677"/>
          </a:xfrm>
          <a:prstGeom prst="rect">
            <a:avLst/>
          </a:prstGeom>
          <a:noFill/>
          <a:ln/>
        </p:spPr>
        <p:txBody>
          <a:bodyPr wrap="none" rtlCol="0" anchor="t"/>
          <a:lstStyle/>
          <a:p>
            <a:pPr algn="r" indent="0" marL="0">
              <a:lnSpc>
                <a:spcPts val="2124"/>
              </a:lnSpc>
              <a:buNone/>
            </a:pPr>
            <a:r>
              <a:rPr lang="en-US" sz="1699" b="1" spc="-51" kern="0" dirty="0">
                <a:solidFill>
                  <a:srgbClr val="272525"/>
                </a:solidFill>
                <a:latin typeface="Inter" pitchFamily="34" charset="0"/>
                <a:ea typeface="Inter" pitchFamily="34" charset="-122"/>
                <a:cs typeface="Inter" pitchFamily="34" charset="-120"/>
              </a:rPr>
              <a:t>Main Logic</a:t>
            </a:r>
            <a:endParaRPr lang="en-US" sz="1699" dirty="0"/>
          </a:p>
        </p:txBody>
      </p:sp>
      <p:sp>
        <p:nvSpPr>
          <p:cNvPr id="20" name="Text 18"/>
          <p:cNvSpPr/>
          <p:nvPr/>
        </p:nvSpPr>
        <p:spPr>
          <a:xfrm>
            <a:off x="1607344" y="4039553"/>
            <a:ext cx="4758452" cy="828675"/>
          </a:xfrm>
          <a:prstGeom prst="rect">
            <a:avLst/>
          </a:prstGeom>
          <a:noFill/>
          <a:ln/>
        </p:spPr>
        <p:txBody>
          <a:bodyPr wrap="square" rtlCol="0" anchor="t"/>
          <a:lstStyle/>
          <a:p>
            <a:pPr algn="r" indent="0" marL="0">
              <a:lnSpc>
                <a:spcPts val="2175"/>
              </a:lnSpc>
              <a:buNone/>
            </a:pPr>
            <a:r>
              <a:rPr lang="en-US" sz="1359" spc="-27" kern="0" dirty="0">
                <a:solidFill>
                  <a:srgbClr val="272525"/>
                </a:solidFill>
                <a:latin typeface="Inter" pitchFamily="34" charset="0"/>
                <a:ea typeface="Inter" pitchFamily="34" charset="-122"/>
                <a:cs typeface="Inter" pitchFamily="34" charset="-120"/>
              </a:rPr>
              <a:t>The core functionality of the application, where the provided arguments are used to perform specific tasks, manipulate data, or interact with external systems.</a:t>
            </a:r>
            <a:endParaRPr lang="en-US" sz="1359" dirty="0"/>
          </a:p>
        </p:txBody>
      </p:sp>
      <p:sp>
        <p:nvSpPr>
          <p:cNvPr id="21" name="Shape 19"/>
          <p:cNvSpPr/>
          <p:nvPr/>
        </p:nvSpPr>
        <p:spPr>
          <a:xfrm>
            <a:off x="7509391" y="4724817"/>
            <a:ext cx="604123" cy="34409"/>
          </a:xfrm>
          <a:prstGeom prst="roundRect">
            <a:avLst>
              <a:gd name="adj" fmla="val 225776"/>
            </a:avLst>
          </a:prstGeom>
          <a:solidFill>
            <a:srgbClr val="C0C1D7"/>
          </a:solidFill>
          <a:ln/>
        </p:spPr>
      </p:sp>
      <p:sp>
        <p:nvSpPr>
          <p:cNvPr id="22" name="Shape 20"/>
          <p:cNvSpPr/>
          <p:nvPr/>
        </p:nvSpPr>
        <p:spPr>
          <a:xfrm>
            <a:off x="7121009" y="4547830"/>
            <a:ext cx="388382" cy="388382"/>
          </a:xfrm>
          <a:prstGeom prst="roundRect">
            <a:avLst>
              <a:gd name="adj" fmla="val 20003"/>
            </a:avLst>
          </a:prstGeom>
          <a:solidFill>
            <a:srgbClr val="DADBF1"/>
          </a:solidFill>
          <a:ln w="7620">
            <a:solidFill>
              <a:srgbClr val="C0C1D7"/>
            </a:solidFill>
            <a:prstDash val="solid"/>
          </a:ln>
        </p:spPr>
      </p:sp>
      <p:sp>
        <p:nvSpPr>
          <p:cNvPr id="23" name="Text 21"/>
          <p:cNvSpPr/>
          <p:nvPr/>
        </p:nvSpPr>
        <p:spPr>
          <a:xfrm>
            <a:off x="7231261" y="4612481"/>
            <a:ext cx="167759" cy="258961"/>
          </a:xfrm>
          <a:prstGeom prst="rect">
            <a:avLst/>
          </a:prstGeom>
          <a:noFill/>
          <a:ln/>
        </p:spPr>
        <p:txBody>
          <a:bodyPr wrap="none" rtlCol="0" anchor="t"/>
          <a:lstStyle/>
          <a:p>
            <a:pPr algn="ctr" indent="0" marL="0">
              <a:lnSpc>
                <a:spcPts val="2039"/>
              </a:lnSpc>
              <a:buNone/>
            </a:pPr>
            <a:r>
              <a:rPr lang="en-US" sz="2039" b="1" spc="-61" kern="0" dirty="0">
                <a:solidFill>
                  <a:srgbClr val="272525"/>
                </a:solidFill>
                <a:latin typeface="Inter" pitchFamily="34" charset="0"/>
                <a:ea typeface="Inter" pitchFamily="34" charset="-122"/>
                <a:cs typeface="Inter" pitchFamily="34" charset="-120"/>
              </a:rPr>
              <a:t>4</a:t>
            </a:r>
            <a:endParaRPr lang="en-US" sz="2039" dirty="0"/>
          </a:p>
        </p:txBody>
      </p:sp>
      <p:sp>
        <p:nvSpPr>
          <p:cNvPr id="24" name="Text 22"/>
          <p:cNvSpPr/>
          <p:nvPr/>
        </p:nvSpPr>
        <p:spPr>
          <a:xfrm>
            <a:off x="8264604" y="4526161"/>
            <a:ext cx="2157889" cy="269677"/>
          </a:xfrm>
          <a:prstGeom prst="rect">
            <a:avLst/>
          </a:prstGeom>
          <a:noFill/>
          <a:ln/>
        </p:spPr>
        <p:txBody>
          <a:bodyPr wrap="none" rtlCol="0" anchor="t"/>
          <a:lstStyle/>
          <a:p>
            <a:pPr algn="l" indent="0" marL="0">
              <a:lnSpc>
                <a:spcPts val="2124"/>
              </a:lnSpc>
              <a:buNone/>
            </a:pPr>
            <a:r>
              <a:rPr lang="en-US" sz="1699" b="1" spc="-51" kern="0" dirty="0">
                <a:solidFill>
                  <a:srgbClr val="272525"/>
                </a:solidFill>
                <a:latin typeface="Inter" pitchFamily="34" charset="0"/>
                <a:ea typeface="Inter" pitchFamily="34" charset="-122"/>
                <a:cs typeface="Inter" pitchFamily="34" charset="-120"/>
              </a:rPr>
              <a:t>Output Formatting</a:t>
            </a:r>
            <a:endParaRPr lang="en-US" sz="1699" dirty="0"/>
          </a:p>
        </p:txBody>
      </p:sp>
      <p:sp>
        <p:nvSpPr>
          <p:cNvPr id="25" name="Text 23"/>
          <p:cNvSpPr/>
          <p:nvPr/>
        </p:nvSpPr>
        <p:spPr>
          <a:xfrm>
            <a:off x="8264604" y="4899303"/>
            <a:ext cx="4758452" cy="828675"/>
          </a:xfrm>
          <a:prstGeom prst="rect">
            <a:avLst/>
          </a:prstGeom>
          <a:noFill/>
          <a:ln/>
        </p:spPr>
        <p:txBody>
          <a:bodyPr wrap="square" rtlCol="0" anchor="t"/>
          <a:lstStyle/>
          <a:p>
            <a:pPr algn="l" indent="0" marL="0">
              <a:lnSpc>
                <a:spcPts val="2175"/>
              </a:lnSpc>
              <a:buNone/>
            </a:pPr>
            <a:r>
              <a:rPr lang="en-US" sz="1359" spc="-27" kern="0" dirty="0">
                <a:solidFill>
                  <a:srgbClr val="272525"/>
                </a:solidFill>
                <a:latin typeface="Inter" pitchFamily="34" charset="0"/>
                <a:ea typeface="Inter" pitchFamily="34" charset="-122"/>
                <a:cs typeface="Inter" pitchFamily="34" charset="-120"/>
              </a:rPr>
              <a:t>Presents results and messages to the user in a clear and readable format, ensuring that the output is informative and easy to understand.</a:t>
            </a:r>
            <a:endParaRPr lang="en-US" sz="1359" dirty="0"/>
          </a:p>
        </p:txBody>
      </p:sp>
      <p:sp>
        <p:nvSpPr>
          <p:cNvPr id="26" name="Shape 24"/>
          <p:cNvSpPr/>
          <p:nvPr/>
        </p:nvSpPr>
        <p:spPr>
          <a:xfrm>
            <a:off x="6516886" y="5584567"/>
            <a:ext cx="604123" cy="34409"/>
          </a:xfrm>
          <a:prstGeom prst="roundRect">
            <a:avLst>
              <a:gd name="adj" fmla="val 225776"/>
            </a:avLst>
          </a:prstGeom>
          <a:solidFill>
            <a:srgbClr val="C0C1D7"/>
          </a:solidFill>
          <a:ln/>
        </p:spPr>
      </p:sp>
      <p:sp>
        <p:nvSpPr>
          <p:cNvPr id="27" name="Shape 25"/>
          <p:cNvSpPr/>
          <p:nvPr/>
        </p:nvSpPr>
        <p:spPr>
          <a:xfrm>
            <a:off x="7121009" y="5407581"/>
            <a:ext cx="388382" cy="388382"/>
          </a:xfrm>
          <a:prstGeom prst="roundRect">
            <a:avLst>
              <a:gd name="adj" fmla="val 20003"/>
            </a:avLst>
          </a:prstGeom>
          <a:solidFill>
            <a:srgbClr val="DADBF1"/>
          </a:solidFill>
          <a:ln w="7620">
            <a:solidFill>
              <a:srgbClr val="C0C1D7"/>
            </a:solidFill>
            <a:prstDash val="solid"/>
          </a:ln>
        </p:spPr>
      </p:sp>
      <p:sp>
        <p:nvSpPr>
          <p:cNvPr id="28" name="Text 26"/>
          <p:cNvSpPr/>
          <p:nvPr/>
        </p:nvSpPr>
        <p:spPr>
          <a:xfrm>
            <a:off x="7235666" y="5472232"/>
            <a:ext cx="159068" cy="258961"/>
          </a:xfrm>
          <a:prstGeom prst="rect">
            <a:avLst/>
          </a:prstGeom>
          <a:noFill/>
          <a:ln/>
        </p:spPr>
        <p:txBody>
          <a:bodyPr wrap="none" rtlCol="0" anchor="t"/>
          <a:lstStyle/>
          <a:p>
            <a:pPr algn="ctr" indent="0" marL="0">
              <a:lnSpc>
                <a:spcPts val="2039"/>
              </a:lnSpc>
              <a:buNone/>
            </a:pPr>
            <a:r>
              <a:rPr lang="en-US" sz="2039" b="1" spc="-61" kern="0" dirty="0">
                <a:solidFill>
                  <a:srgbClr val="272525"/>
                </a:solidFill>
                <a:latin typeface="Inter" pitchFamily="34" charset="0"/>
                <a:ea typeface="Inter" pitchFamily="34" charset="-122"/>
                <a:cs typeface="Inter" pitchFamily="34" charset="-120"/>
              </a:rPr>
              <a:t>5</a:t>
            </a:r>
            <a:endParaRPr lang="en-US" sz="2039" dirty="0"/>
          </a:p>
        </p:txBody>
      </p:sp>
      <p:sp>
        <p:nvSpPr>
          <p:cNvPr id="29" name="Text 27"/>
          <p:cNvSpPr/>
          <p:nvPr/>
        </p:nvSpPr>
        <p:spPr>
          <a:xfrm>
            <a:off x="4207907" y="5385911"/>
            <a:ext cx="2157889" cy="269677"/>
          </a:xfrm>
          <a:prstGeom prst="rect">
            <a:avLst/>
          </a:prstGeom>
          <a:noFill/>
          <a:ln/>
        </p:spPr>
        <p:txBody>
          <a:bodyPr wrap="none" rtlCol="0" anchor="t"/>
          <a:lstStyle/>
          <a:p>
            <a:pPr algn="r" indent="0" marL="0">
              <a:lnSpc>
                <a:spcPts val="2124"/>
              </a:lnSpc>
              <a:buNone/>
            </a:pPr>
            <a:r>
              <a:rPr lang="en-US" sz="1699" b="1" spc="-51" kern="0" dirty="0">
                <a:solidFill>
                  <a:srgbClr val="272525"/>
                </a:solidFill>
                <a:latin typeface="Inter" pitchFamily="34" charset="0"/>
                <a:ea typeface="Inter" pitchFamily="34" charset="-122"/>
                <a:cs typeface="Inter" pitchFamily="34" charset="-120"/>
              </a:rPr>
              <a:t>Error Handling</a:t>
            </a:r>
            <a:endParaRPr lang="en-US" sz="1699" dirty="0"/>
          </a:p>
        </p:txBody>
      </p:sp>
      <p:sp>
        <p:nvSpPr>
          <p:cNvPr id="30" name="Text 28"/>
          <p:cNvSpPr/>
          <p:nvPr/>
        </p:nvSpPr>
        <p:spPr>
          <a:xfrm>
            <a:off x="1607344" y="5759053"/>
            <a:ext cx="4758452" cy="828675"/>
          </a:xfrm>
          <a:prstGeom prst="rect">
            <a:avLst/>
          </a:prstGeom>
          <a:noFill/>
          <a:ln/>
        </p:spPr>
        <p:txBody>
          <a:bodyPr wrap="square" rtlCol="0" anchor="t"/>
          <a:lstStyle/>
          <a:p>
            <a:pPr algn="r" indent="0" marL="0">
              <a:lnSpc>
                <a:spcPts val="2175"/>
              </a:lnSpc>
              <a:buNone/>
            </a:pPr>
            <a:r>
              <a:rPr lang="en-US" sz="1359" spc="-27" kern="0" dirty="0">
                <a:solidFill>
                  <a:srgbClr val="272525"/>
                </a:solidFill>
                <a:latin typeface="Inter" pitchFamily="34" charset="0"/>
                <a:ea typeface="Inter" pitchFamily="34" charset="-122"/>
                <a:cs typeface="Inter" pitchFamily="34" charset="-120"/>
              </a:rPr>
              <a:t>Manages potential errors that can occur during execution, such as invalid arguments, unexpected data, or system failures, providing informative error messages to the user.</a:t>
            </a:r>
            <a:endParaRPr lang="en-US" sz="1359" dirty="0"/>
          </a:p>
        </p:txBody>
      </p:sp>
      <p:pic>
        <p:nvPicPr>
          <p:cNvPr id="31" name="Image 0" descr="preencoded.png">    </p:cNvPr>
          <p:cNvPicPr>
            <a:picLocks noChangeAspect="1"/>
          </p:cNvPicPr>
          <p:nvPr/>
        </p:nvPicPr>
        <p:blipFill>
          <a:blip r:embed="rId1"/>
          <a:stretch>
            <a:fillRect/>
          </a:stretch>
        </p:blipFill>
        <p:spPr>
          <a:xfrm>
            <a:off x="1607344" y="6954560"/>
            <a:ext cx="2114788" cy="38838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712113" y="723900"/>
            <a:ext cx="7930158" cy="635794"/>
          </a:xfrm>
          <a:prstGeom prst="rect">
            <a:avLst/>
          </a:prstGeom>
          <a:noFill/>
          <a:ln/>
        </p:spPr>
        <p:txBody>
          <a:bodyPr wrap="none" rtlCol="0" anchor="t"/>
          <a:lstStyle/>
          <a:p>
            <a:pPr indent="0" marL="0">
              <a:lnSpc>
                <a:spcPts val="5007"/>
              </a:lnSpc>
              <a:buNone/>
            </a:pPr>
            <a:r>
              <a:rPr lang="en-US" sz="4005" b="1" spc="-120" kern="0" dirty="0">
                <a:solidFill>
                  <a:srgbClr val="000000"/>
                </a:solidFill>
                <a:latin typeface="Inter" pitchFamily="34" charset="0"/>
                <a:ea typeface="Inter" pitchFamily="34" charset="-122"/>
                <a:cs typeface="Inter" pitchFamily="34" charset="-120"/>
              </a:rPr>
              <a:t>Entry Point and Argument Parsing</a:t>
            </a:r>
            <a:endParaRPr lang="en-US" sz="4005" dirty="0"/>
          </a:p>
        </p:txBody>
      </p:sp>
      <p:sp>
        <p:nvSpPr>
          <p:cNvPr id="5" name="Text 3"/>
          <p:cNvSpPr/>
          <p:nvPr/>
        </p:nvSpPr>
        <p:spPr>
          <a:xfrm>
            <a:off x="712113" y="1766530"/>
            <a:ext cx="13206174" cy="325517"/>
          </a:xfrm>
          <a:prstGeom prst="rect">
            <a:avLst/>
          </a:prstGeom>
          <a:noFill/>
          <a:ln/>
        </p:spPr>
        <p:txBody>
          <a:bodyPr wrap="none" rtlCol="0" anchor="t"/>
          <a:lstStyle/>
          <a:p>
            <a:pPr indent="0" marL="0">
              <a:lnSpc>
                <a:spcPts val="2563"/>
              </a:lnSpc>
              <a:buNone/>
            </a:pPr>
            <a:r>
              <a:rPr lang="en-US" sz="1602" spc="-32" kern="0" dirty="0">
                <a:solidFill>
                  <a:srgbClr val="272525"/>
                </a:solidFill>
                <a:latin typeface="Inter" pitchFamily="34" charset="0"/>
                <a:ea typeface="Inter" pitchFamily="34" charset="-122"/>
                <a:cs typeface="Inter" pitchFamily="34" charset="-120"/>
              </a:rPr>
              <a:t>The entry point of a CLI application is the main function that acts as the starting point for execution. It's where the program begins running.</a:t>
            </a:r>
            <a:endParaRPr lang="en-US" sz="1602" dirty="0"/>
          </a:p>
        </p:txBody>
      </p:sp>
      <p:pic>
        <p:nvPicPr>
          <p:cNvPr id="6" name="Image 0" descr="preencoded.png">    </p:cNvPr>
          <p:cNvPicPr>
            <a:picLocks noChangeAspect="1"/>
          </p:cNvPicPr>
          <p:nvPr/>
        </p:nvPicPr>
        <p:blipFill>
          <a:blip r:embed="rId1"/>
          <a:stretch>
            <a:fillRect/>
          </a:stretch>
        </p:blipFill>
        <p:spPr>
          <a:xfrm>
            <a:off x="2924056" y="2320885"/>
            <a:ext cx="2178963" cy="1172170"/>
          </a:xfrm>
          <a:prstGeom prst="rect">
            <a:avLst/>
          </a:prstGeom>
        </p:spPr>
      </p:pic>
      <p:sp>
        <p:nvSpPr>
          <p:cNvPr id="7" name="Text 4"/>
          <p:cNvSpPr/>
          <p:nvPr/>
        </p:nvSpPr>
        <p:spPr>
          <a:xfrm>
            <a:off x="3955018" y="2848808"/>
            <a:ext cx="116800" cy="406837"/>
          </a:xfrm>
          <a:prstGeom prst="rect">
            <a:avLst/>
          </a:prstGeom>
          <a:noFill/>
          <a:ln/>
        </p:spPr>
        <p:txBody>
          <a:bodyPr wrap="none" rtlCol="0" anchor="t"/>
          <a:lstStyle/>
          <a:p>
            <a:pPr algn="ctr" indent="0" marL="0">
              <a:lnSpc>
                <a:spcPts val="3204"/>
              </a:lnSpc>
              <a:buNone/>
            </a:pPr>
            <a:r>
              <a:rPr lang="en-US" sz="2003" b="1" spc="-60" kern="0" dirty="0">
                <a:solidFill>
                  <a:srgbClr val="272525"/>
                </a:solidFill>
                <a:latin typeface="Inter" pitchFamily="34" charset="0"/>
                <a:ea typeface="Inter" pitchFamily="34" charset="-122"/>
                <a:cs typeface="Inter" pitchFamily="34" charset="-120"/>
              </a:rPr>
              <a:t>1</a:t>
            </a:r>
            <a:endParaRPr lang="en-US" sz="2003" dirty="0"/>
          </a:p>
        </p:txBody>
      </p:sp>
      <p:sp>
        <p:nvSpPr>
          <p:cNvPr id="8" name="Text 5"/>
          <p:cNvSpPr/>
          <p:nvPr/>
        </p:nvSpPr>
        <p:spPr>
          <a:xfrm>
            <a:off x="5306378" y="2524244"/>
            <a:ext cx="2543294" cy="317897"/>
          </a:xfrm>
          <a:prstGeom prst="rect">
            <a:avLst/>
          </a:prstGeom>
          <a:noFill/>
          <a:ln/>
        </p:spPr>
        <p:txBody>
          <a:bodyPr wrap="none" rtlCol="0" anchor="t"/>
          <a:lstStyle/>
          <a:p>
            <a:pPr algn="l" indent="0" marL="0">
              <a:lnSpc>
                <a:spcPts val="2503"/>
              </a:lnSpc>
              <a:buNone/>
            </a:pPr>
            <a:r>
              <a:rPr lang="en-US" sz="2003" b="1" spc="-60" kern="0" dirty="0">
                <a:solidFill>
                  <a:srgbClr val="272525"/>
                </a:solidFill>
                <a:latin typeface="Inter" pitchFamily="34" charset="0"/>
                <a:ea typeface="Inter" pitchFamily="34" charset="-122"/>
                <a:cs typeface="Inter" pitchFamily="34" charset="-120"/>
              </a:rPr>
              <a:t>Entry Point</a:t>
            </a:r>
            <a:endParaRPr lang="en-US" sz="2003" dirty="0"/>
          </a:p>
        </p:txBody>
      </p:sp>
      <p:sp>
        <p:nvSpPr>
          <p:cNvPr id="9" name="Text 6"/>
          <p:cNvSpPr/>
          <p:nvPr/>
        </p:nvSpPr>
        <p:spPr>
          <a:xfrm>
            <a:off x="5306378" y="2964180"/>
            <a:ext cx="3670221" cy="325517"/>
          </a:xfrm>
          <a:prstGeom prst="rect">
            <a:avLst/>
          </a:prstGeom>
          <a:noFill/>
          <a:ln/>
        </p:spPr>
        <p:txBody>
          <a:bodyPr wrap="none" rtlCol="0" anchor="t"/>
          <a:lstStyle/>
          <a:p>
            <a:pPr algn="l" indent="0" marL="0">
              <a:lnSpc>
                <a:spcPts val="2563"/>
              </a:lnSpc>
              <a:buNone/>
            </a:pPr>
            <a:r>
              <a:rPr lang="en-US" sz="1602" spc="-32" kern="0" dirty="0">
                <a:solidFill>
                  <a:srgbClr val="272525"/>
                </a:solidFill>
                <a:latin typeface="Inter" pitchFamily="34" charset="0"/>
                <a:ea typeface="Inter" pitchFamily="34" charset="-122"/>
                <a:cs typeface="Inter" pitchFamily="34" charset="-120"/>
              </a:rPr>
              <a:t>The main function of the CLI application</a:t>
            </a:r>
            <a:endParaRPr lang="en-US" sz="1602" dirty="0"/>
          </a:p>
        </p:txBody>
      </p:sp>
      <p:sp>
        <p:nvSpPr>
          <p:cNvPr id="10" name="Shape 7"/>
          <p:cNvSpPr/>
          <p:nvPr/>
        </p:nvSpPr>
        <p:spPr>
          <a:xfrm>
            <a:off x="5153858" y="3495586"/>
            <a:ext cx="8713589" cy="20300"/>
          </a:xfrm>
          <a:prstGeom prst="roundRect">
            <a:avLst>
              <a:gd name="adj" fmla="val 451033"/>
            </a:avLst>
          </a:prstGeom>
          <a:solidFill>
            <a:srgbClr val="C0C1D7"/>
          </a:solidFill>
          <a:ln/>
        </p:spPr>
      </p:sp>
      <p:pic>
        <p:nvPicPr>
          <p:cNvPr id="11" name="Image 1" descr="preencoded.png">    </p:cNvPr>
          <p:cNvPicPr>
            <a:picLocks noChangeAspect="1"/>
          </p:cNvPicPr>
          <p:nvPr/>
        </p:nvPicPr>
        <p:blipFill>
          <a:blip r:embed="rId2"/>
          <a:stretch>
            <a:fillRect/>
          </a:stretch>
        </p:blipFill>
        <p:spPr>
          <a:xfrm>
            <a:off x="1834634" y="3543895"/>
            <a:ext cx="4357926" cy="1172170"/>
          </a:xfrm>
          <a:prstGeom prst="rect">
            <a:avLst/>
          </a:prstGeom>
        </p:spPr>
      </p:pic>
      <p:sp>
        <p:nvSpPr>
          <p:cNvPr id="12" name="Text 8"/>
          <p:cNvSpPr/>
          <p:nvPr/>
        </p:nvSpPr>
        <p:spPr>
          <a:xfrm>
            <a:off x="3937278" y="3926562"/>
            <a:ext cx="152519" cy="406837"/>
          </a:xfrm>
          <a:prstGeom prst="rect">
            <a:avLst/>
          </a:prstGeom>
          <a:noFill/>
          <a:ln/>
        </p:spPr>
        <p:txBody>
          <a:bodyPr wrap="none" rtlCol="0" anchor="t"/>
          <a:lstStyle/>
          <a:p>
            <a:pPr algn="ctr" indent="0" marL="0">
              <a:lnSpc>
                <a:spcPts val="3204"/>
              </a:lnSpc>
              <a:buNone/>
            </a:pPr>
            <a:r>
              <a:rPr lang="en-US" sz="2003" b="1" spc="-60" kern="0" dirty="0">
                <a:solidFill>
                  <a:srgbClr val="272525"/>
                </a:solidFill>
                <a:latin typeface="Inter" pitchFamily="34" charset="0"/>
                <a:ea typeface="Inter" pitchFamily="34" charset="-122"/>
                <a:cs typeface="Inter" pitchFamily="34" charset="-120"/>
              </a:rPr>
              <a:t>2</a:t>
            </a:r>
            <a:endParaRPr lang="en-US" sz="2003" dirty="0"/>
          </a:p>
        </p:txBody>
      </p:sp>
      <p:sp>
        <p:nvSpPr>
          <p:cNvPr id="13" name="Text 9"/>
          <p:cNvSpPr/>
          <p:nvPr/>
        </p:nvSpPr>
        <p:spPr>
          <a:xfrm>
            <a:off x="6395918" y="3747254"/>
            <a:ext cx="2543294" cy="317897"/>
          </a:xfrm>
          <a:prstGeom prst="rect">
            <a:avLst/>
          </a:prstGeom>
          <a:noFill/>
          <a:ln/>
        </p:spPr>
        <p:txBody>
          <a:bodyPr wrap="none" rtlCol="0" anchor="t"/>
          <a:lstStyle/>
          <a:p>
            <a:pPr algn="l" indent="0" marL="0">
              <a:lnSpc>
                <a:spcPts val="2503"/>
              </a:lnSpc>
              <a:buNone/>
            </a:pPr>
            <a:r>
              <a:rPr lang="en-US" sz="2003" b="1" spc="-60" kern="0" dirty="0">
                <a:solidFill>
                  <a:srgbClr val="272525"/>
                </a:solidFill>
                <a:latin typeface="Inter" pitchFamily="34" charset="0"/>
                <a:ea typeface="Inter" pitchFamily="34" charset="-122"/>
                <a:cs typeface="Inter" pitchFamily="34" charset="-120"/>
              </a:rPr>
              <a:t>Argument Parsing</a:t>
            </a:r>
            <a:endParaRPr lang="en-US" sz="2003" dirty="0"/>
          </a:p>
        </p:txBody>
      </p:sp>
      <p:sp>
        <p:nvSpPr>
          <p:cNvPr id="14" name="Text 10"/>
          <p:cNvSpPr/>
          <p:nvPr/>
        </p:nvSpPr>
        <p:spPr>
          <a:xfrm>
            <a:off x="6395918" y="4187190"/>
            <a:ext cx="2849761" cy="325517"/>
          </a:xfrm>
          <a:prstGeom prst="rect">
            <a:avLst/>
          </a:prstGeom>
          <a:noFill/>
          <a:ln/>
        </p:spPr>
        <p:txBody>
          <a:bodyPr wrap="none" rtlCol="0" anchor="t"/>
          <a:lstStyle/>
          <a:p>
            <a:pPr algn="l" indent="0" marL="0">
              <a:lnSpc>
                <a:spcPts val="2563"/>
              </a:lnSpc>
              <a:buNone/>
            </a:pPr>
            <a:r>
              <a:rPr lang="en-US" sz="1602" spc="-32" kern="0" dirty="0">
                <a:solidFill>
                  <a:srgbClr val="272525"/>
                </a:solidFill>
                <a:latin typeface="Inter" pitchFamily="34" charset="0"/>
                <a:ea typeface="Inter" pitchFamily="34" charset="-122"/>
                <a:cs typeface="Inter" pitchFamily="34" charset="-120"/>
              </a:rPr>
              <a:t>Process user input and options</a:t>
            </a:r>
            <a:endParaRPr lang="en-US" sz="1602" dirty="0"/>
          </a:p>
        </p:txBody>
      </p:sp>
      <p:sp>
        <p:nvSpPr>
          <p:cNvPr id="15" name="Shape 11"/>
          <p:cNvSpPr/>
          <p:nvPr/>
        </p:nvSpPr>
        <p:spPr>
          <a:xfrm>
            <a:off x="6243399" y="4718596"/>
            <a:ext cx="7624048" cy="20300"/>
          </a:xfrm>
          <a:prstGeom prst="roundRect">
            <a:avLst>
              <a:gd name="adj" fmla="val 451033"/>
            </a:avLst>
          </a:prstGeom>
          <a:solidFill>
            <a:srgbClr val="C0C1D7"/>
          </a:solidFill>
          <a:ln/>
        </p:spPr>
      </p:sp>
      <p:pic>
        <p:nvPicPr>
          <p:cNvPr id="16" name="Image 2" descr="preencoded.png">    </p:cNvPr>
          <p:cNvPicPr>
            <a:picLocks noChangeAspect="1"/>
          </p:cNvPicPr>
          <p:nvPr/>
        </p:nvPicPr>
        <p:blipFill>
          <a:blip r:embed="rId3"/>
          <a:stretch>
            <a:fillRect/>
          </a:stretch>
        </p:blipFill>
        <p:spPr>
          <a:xfrm>
            <a:off x="745093" y="4766905"/>
            <a:ext cx="6537008" cy="1172170"/>
          </a:xfrm>
          <a:prstGeom prst="rect">
            <a:avLst/>
          </a:prstGeom>
        </p:spPr>
      </p:pic>
      <p:sp>
        <p:nvSpPr>
          <p:cNvPr id="17" name="Text 12"/>
          <p:cNvSpPr/>
          <p:nvPr/>
        </p:nvSpPr>
        <p:spPr>
          <a:xfrm>
            <a:off x="3933587" y="5149572"/>
            <a:ext cx="160020" cy="406837"/>
          </a:xfrm>
          <a:prstGeom prst="rect">
            <a:avLst/>
          </a:prstGeom>
          <a:noFill/>
          <a:ln/>
        </p:spPr>
        <p:txBody>
          <a:bodyPr wrap="none" rtlCol="0" anchor="t"/>
          <a:lstStyle/>
          <a:p>
            <a:pPr algn="ctr" indent="0" marL="0">
              <a:lnSpc>
                <a:spcPts val="3204"/>
              </a:lnSpc>
              <a:buNone/>
            </a:pPr>
            <a:r>
              <a:rPr lang="en-US" sz="2003" b="1" spc="-60" kern="0" dirty="0">
                <a:solidFill>
                  <a:srgbClr val="272525"/>
                </a:solidFill>
                <a:latin typeface="Inter" pitchFamily="34" charset="0"/>
                <a:ea typeface="Inter" pitchFamily="34" charset="-122"/>
                <a:cs typeface="Inter" pitchFamily="34" charset="-120"/>
              </a:rPr>
              <a:t>3</a:t>
            </a:r>
            <a:endParaRPr lang="en-US" sz="2003" dirty="0"/>
          </a:p>
        </p:txBody>
      </p:sp>
      <p:sp>
        <p:nvSpPr>
          <p:cNvPr id="18" name="Text 13"/>
          <p:cNvSpPr/>
          <p:nvPr/>
        </p:nvSpPr>
        <p:spPr>
          <a:xfrm>
            <a:off x="7485459" y="4970264"/>
            <a:ext cx="2215396" cy="317897"/>
          </a:xfrm>
          <a:prstGeom prst="rect">
            <a:avLst/>
          </a:prstGeom>
          <a:noFill/>
          <a:ln/>
        </p:spPr>
        <p:txBody>
          <a:bodyPr wrap="none" rtlCol="0" anchor="t"/>
          <a:lstStyle/>
          <a:p>
            <a:pPr algn="l" indent="0" marL="0">
              <a:lnSpc>
                <a:spcPts val="2503"/>
              </a:lnSpc>
              <a:buNone/>
            </a:pPr>
            <a:r>
              <a:rPr lang="en-US" sz="2003" b="1" spc="-60" kern="0" dirty="0">
                <a:solidFill>
                  <a:srgbClr val="272525"/>
                </a:solidFill>
                <a:latin typeface="Inter" pitchFamily="34" charset="0"/>
                <a:ea typeface="Inter" pitchFamily="34" charset="-122"/>
                <a:cs typeface="Inter" pitchFamily="34" charset="-120"/>
              </a:rPr>
              <a:t>Initialization</a:t>
            </a:r>
            <a:endParaRPr lang="en-US" sz="2003" dirty="0"/>
          </a:p>
        </p:txBody>
      </p:sp>
      <p:sp>
        <p:nvSpPr>
          <p:cNvPr id="19" name="Text 14"/>
          <p:cNvSpPr/>
          <p:nvPr/>
        </p:nvSpPr>
        <p:spPr>
          <a:xfrm>
            <a:off x="7485459" y="5410200"/>
            <a:ext cx="2215396" cy="325517"/>
          </a:xfrm>
          <a:prstGeom prst="rect">
            <a:avLst/>
          </a:prstGeom>
          <a:noFill/>
          <a:ln/>
        </p:spPr>
        <p:txBody>
          <a:bodyPr wrap="none" rtlCol="0" anchor="t"/>
          <a:lstStyle/>
          <a:p>
            <a:pPr algn="l" indent="0" marL="0">
              <a:lnSpc>
                <a:spcPts val="2563"/>
              </a:lnSpc>
              <a:buNone/>
            </a:pPr>
            <a:r>
              <a:rPr lang="en-US" sz="1602" spc="-32" kern="0" dirty="0">
                <a:solidFill>
                  <a:srgbClr val="272525"/>
                </a:solidFill>
                <a:latin typeface="Inter" pitchFamily="34" charset="0"/>
                <a:ea typeface="Inter" pitchFamily="34" charset="-122"/>
                <a:cs typeface="Inter" pitchFamily="34" charset="-120"/>
              </a:rPr>
              <a:t>Setup and configuration</a:t>
            </a:r>
            <a:endParaRPr lang="en-US" sz="1602" dirty="0"/>
          </a:p>
        </p:txBody>
      </p:sp>
      <p:sp>
        <p:nvSpPr>
          <p:cNvPr id="20" name="Text 15"/>
          <p:cNvSpPr/>
          <p:nvPr/>
        </p:nvSpPr>
        <p:spPr>
          <a:xfrm>
            <a:off x="712113" y="6167914"/>
            <a:ext cx="13206174" cy="651034"/>
          </a:xfrm>
          <a:prstGeom prst="rect">
            <a:avLst/>
          </a:prstGeom>
          <a:noFill/>
          <a:ln/>
        </p:spPr>
        <p:txBody>
          <a:bodyPr wrap="square" rtlCol="0" anchor="t"/>
          <a:lstStyle/>
          <a:p>
            <a:pPr indent="0" marL="0">
              <a:lnSpc>
                <a:spcPts val="2563"/>
              </a:lnSpc>
              <a:buNone/>
            </a:pPr>
            <a:r>
              <a:rPr lang="en-US" sz="1602" spc="-32" kern="0" dirty="0">
                <a:solidFill>
                  <a:srgbClr val="272525"/>
                </a:solidFill>
                <a:latin typeface="Inter" pitchFamily="34" charset="0"/>
                <a:ea typeface="Inter" pitchFamily="34" charset="-122"/>
                <a:cs typeface="Inter" pitchFamily="34" charset="-120"/>
              </a:rPr>
              <a:t>Argument parsing involves analyzing the command-line arguments provided by the user. It interprets options, flags, and positional arguments to determine how the CLI should execute its functions.</a:t>
            </a:r>
            <a:endParaRPr lang="en-US" sz="1602" dirty="0"/>
          </a:p>
        </p:txBody>
      </p:sp>
      <p:pic>
        <p:nvPicPr>
          <p:cNvPr id="21" name="Image 3" descr="preencoded.png">    </p:cNvPr>
          <p:cNvPicPr>
            <a:picLocks noChangeAspect="1"/>
          </p:cNvPicPr>
          <p:nvPr/>
        </p:nvPicPr>
        <p:blipFill>
          <a:blip r:embed="rId4"/>
          <a:stretch>
            <a:fillRect/>
          </a:stretch>
        </p:blipFill>
        <p:spPr>
          <a:xfrm>
            <a:off x="712113" y="7047786"/>
            <a:ext cx="2492454" cy="4577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0195"/>
          </a:xfrm>
          <a:prstGeom prst="rect">
            <a:avLst/>
          </a:prstGeom>
          <a:solidFill>
            <a:srgbClr val="FFFFFF"/>
          </a:solidFill>
          <a:ln/>
        </p:spPr>
      </p:sp>
      <p:sp>
        <p:nvSpPr>
          <p:cNvPr id="4" name="Text 2"/>
          <p:cNvSpPr/>
          <p:nvPr/>
        </p:nvSpPr>
        <p:spPr>
          <a:xfrm>
            <a:off x="1915597" y="449104"/>
            <a:ext cx="5620464" cy="510302"/>
          </a:xfrm>
          <a:prstGeom prst="rect">
            <a:avLst/>
          </a:prstGeom>
          <a:noFill/>
          <a:ln/>
        </p:spPr>
        <p:txBody>
          <a:bodyPr wrap="none" rtlCol="0" anchor="t"/>
          <a:lstStyle/>
          <a:p>
            <a:pPr indent="0" marL="0">
              <a:lnSpc>
                <a:spcPts val="4019"/>
              </a:lnSpc>
              <a:buNone/>
            </a:pPr>
            <a:r>
              <a:rPr lang="en-US" sz="3215" b="1" spc="-96" kern="0" dirty="0">
                <a:solidFill>
                  <a:srgbClr val="000000"/>
                </a:solidFill>
                <a:latin typeface="Inter" pitchFamily="34" charset="0"/>
                <a:ea typeface="Inter" pitchFamily="34" charset="-122"/>
                <a:cs typeface="Inter" pitchFamily="34" charset="-120"/>
              </a:rPr>
              <a:t>Main Logic and Error Handling</a:t>
            </a:r>
            <a:endParaRPr lang="en-US" sz="3215" dirty="0"/>
          </a:p>
        </p:txBody>
      </p:sp>
      <p:sp>
        <p:nvSpPr>
          <p:cNvPr id="5" name="Shape 3"/>
          <p:cNvSpPr/>
          <p:nvPr/>
        </p:nvSpPr>
        <p:spPr>
          <a:xfrm>
            <a:off x="1915597" y="1285994"/>
            <a:ext cx="1349812" cy="940951"/>
          </a:xfrm>
          <a:prstGeom prst="roundRect">
            <a:avLst>
              <a:gd name="adj" fmla="val 7810"/>
            </a:avLst>
          </a:prstGeom>
          <a:solidFill>
            <a:srgbClr val="DADBF1"/>
          </a:solidFill>
          <a:ln w="7620">
            <a:solidFill>
              <a:srgbClr val="C0C1D7"/>
            </a:solidFill>
            <a:prstDash val="solid"/>
          </a:ln>
        </p:spPr>
      </p:sp>
      <p:sp>
        <p:nvSpPr>
          <p:cNvPr id="6" name="Text 4"/>
          <p:cNvSpPr/>
          <p:nvPr/>
        </p:nvSpPr>
        <p:spPr>
          <a:xfrm>
            <a:off x="2086451" y="1593056"/>
            <a:ext cx="93821" cy="326708"/>
          </a:xfrm>
          <a:prstGeom prst="rect">
            <a:avLst/>
          </a:prstGeom>
          <a:noFill/>
          <a:ln/>
        </p:spPr>
        <p:txBody>
          <a:bodyPr wrap="none" rtlCol="0" anchor="t"/>
          <a:lstStyle/>
          <a:p>
            <a:pPr algn="ctr" indent="0" marL="0">
              <a:lnSpc>
                <a:spcPts val="2572"/>
              </a:lnSpc>
              <a:buNone/>
            </a:pPr>
            <a:r>
              <a:rPr lang="en-US" sz="1607" b="1" spc="-48" kern="0" dirty="0">
                <a:solidFill>
                  <a:srgbClr val="272525"/>
                </a:solidFill>
                <a:latin typeface="Inter" pitchFamily="34" charset="0"/>
                <a:ea typeface="Inter" pitchFamily="34" charset="-122"/>
                <a:cs typeface="Inter" pitchFamily="34" charset="-120"/>
              </a:rPr>
              <a:t>1</a:t>
            </a:r>
            <a:endParaRPr lang="en-US" sz="1607" dirty="0"/>
          </a:p>
        </p:txBody>
      </p:sp>
      <p:sp>
        <p:nvSpPr>
          <p:cNvPr id="7" name="Text 5"/>
          <p:cNvSpPr/>
          <p:nvPr/>
        </p:nvSpPr>
        <p:spPr>
          <a:xfrm>
            <a:off x="3428643" y="1449229"/>
            <a:ext cx="2041446" cy="255151"/>
          </a:xfrm>
          <a:prstGeom prst="rect">
            <a:avLst/>
          </a:prstGeom>
          <a:noFill/>
          <a:ln/>
        </p:spPr>
        <p:txBody>
          <a:bodyPr wrap="none" rtlCol="0" anchor="t"/>
          <a:lstStyle/>
          <a:p>
            <a:pPr algn="l" indent="0" marL="0">
              <a:lnSpc>
                <a:spcPts val="2009"/>
              </a:lnSpc>
              <a:buNone/>
            </a:pPr>
            <a:r>
              <a:rPr lang="en-US" sz="1607" b="1" spc="-48" kern="0" dirty="0">
                <a:solidFill>
                  <a:srgbClr val="272525"/>
                </a:solidFill>
                <a:latin typeface="Inter" pitchFamily="34" charset="0"/>
                <a:ea typeface="Inter" pitchFamily="34" charset="-122"/>
                <a:cs typeface="Inter" pitchFamily="34" charset="-120"/>
              </a:rPr>
              <a:t>Main Logic</a:t>
            </a:r>
            <a:endParaRPr lang="en-US" sz="1607" dirty="0"/>
          </a:p>
        </p:txBody>
      </p:sp>
      <p:sp>
        <p:nvSpPr>
          <p:cNvPr id="8" name="Text 6"/>
          <p:cNvSpPr/>
          <p:nvPr/>
        </p:nvSpPr>
        <p:spPr>
          <a:xfrm>
            <a:off x="3428643" y="1802368"/>
            <a:ext cx="3264575" cy="261342"/>
          </a:xfrm>
          <a:prstGeom prst="rect">
            <a:avLst/>
          </a:prstGeom>
          <a:noFill/>
          <a:ln/>
        </p:spPr>
        <p:txBody>
          <a:bodyPr wrap="none" rtlCol="0" anchor="t"/>
          <a:lstStyle/>
          <a:p>
            <a:pPr algn="l" indent="0" marL="0">
              <a:lnSpc>
                <a:spcPts val="2058"/>
              </a:lnSpc>
              <a:buNone/>
            </a:pPr>
            <a:r>
              <a:rPr lang="en-US" sz="1286" spc="-26" kern="0" dirty="0">
                <a:solidFill>
                  <a:srgbClr val="272525"/>
                </a:solidFill>
                <a:latin typeface="Inter" pitchFamily="34" charset="0"/>
                <a:ea typeface="Inter" pitchFamily="34" charset="-122"/>
                <a:cs typeface="Inter" pitchFamily="34" charset="-120"/>
              </a:rPr>
              <a:t>The core functionality of the CLI application.</a:t>
            </a:r>
            <a:endParaRPr lang="en-US" sz="1286" dirty="0"/>
          </a:p>
        </p:txBody>
      </p:sp>
      <p:sp>
        <p:nvSpPr>
          <p:cNvPr id="9" name="Shape 7"/>
          <p:cNvSpPr/>
          <p:nvPr/>
        </p:nvSpPr>
        <p:spPr>
          <a:xfrm>
            <a:off x="3346966" y="2210098"/>
            <a:ext cx="9286280" cy="16312"/>
          </a:xfrm>
          <a:prstGeom prst="roundRect">
            <a:avLst>
              <a:gd name="adj" fmla="val 450541"/>
            </a:avLst>
          </a:prstGeom>
          <a:solidFill>
            <a:srgbClr val="C0C1D7"/>
          </a:solidFill>
          <a:ln/>
        </p:spPr>
      </p:sp>
      <p:sp>
        <p:nvSpPr>
          <p:cNvPr id="10" name="Shape 8"/>
          <p:cNvSpPr/>
          <p:nvPr/>
        </p:nvSpPr>
        <p:spPr>
          <a:xfrm>
            <a:off x="1915597" y="2308503"/>
            <a:ext cx="2699742" cy="940951"/>
          </a:xfrm>
          <a:prstGeom prst="roundRect">
            <a:avLst>
              <a:gd name="adj" fmla="val 7810"/>
            </a:avLst>
          </a:prstGeom>
          <a:solidFill>
            <a:srgbClr val="DADBF1"/>
          </a:solidFill>
          <a:ln w="7620">
            <a:solidFill>
              <a:srgbClr val="C0C1D7"/>
            </a:solidFill>
            <a:prstDash val="solid"/>
          </a:ln>
        </p:spPr>
      </p:sp>
      <p:sp>
        <p:nvSpPr>
          <p:cNvPr id="11" name="Text 9"/>
          <p:cNvSpPr/>
          <p:nvPr/>
        </p:nvSpPr>
        <p:spPr>
          <a:xfrm>
            <a:off x="2086451" y="2615565"/>
            <a:ext cx="122515" cy="326708"/>
          </a:xfrm>
          <a:prstGeom prst="rect">
            <a:avLst/>
          </a:prstGeom>
          <a:noFill/>
          <a:ln/>
        </p:spPr>
        <p:txBody>
          <a:bodyPr wrap="none" rtlCol="0" anchor="t"/>
          <a:lstStyle/>
          <a:p>
            <a:pPr algn="ctr" indent="0" marL="0">
              <a:lnSpc>
                <a:spcPts val="2572"/>
              </a:lnSpc>
              <a:buNone/>
            </a:pPr>
            <a:r>
              <a:rPr lang="en-US" sz="1607" b="1" spc="-48" kern="0" dirty="0">
                <a:solidFill>
                  <a:srgbClr val="272525"/>
                </a:solidFill>
                <a:latin typeface="Inter" pitchFamily="34" charset="0"/>
                <a:ea typeface="Inter" pitchFamily="34" charset="-122"/>
                <a:cs typeface="Inter" pitchFamily="34" charset="-120"/>
              </a:rPr>
              <a:t>2</a:t>
            </a:r>
            <a:endParaRPr lang="en-US" sz="1607" dirty="0"/>
          </a:p>
        </p:txBody>
      </p:sp>
      <p:sp>
        <p:nvSpPr>
          <p:cNvPr id="12" name="Text 10"/>
          <p:cNvSpPr/>
          <p:nvPr/>
        </p:nvSpPr>
        <p:spPr>
          <a:xfrm>
            <a:off x="4778573" y="2471738"/>
            <a:ext cx="2050494" cy="255151"/>
          </a:xfrm>
          <a:prstGeom prst="rect">
            <a:avLst/>
          </a:prstGeom>
          <a:noFill/>
          <a:ln/>
        </p:spPr>
        <p:txBody>
          <a:bodyPr wrap="none" rtlCol="0" anchor="t"/>
          <a:lstStyle/>
          <a:p>
            <a:pPr algn="l" indent="0" marL="0">
              <a:lnSpc>
                <a:spcPts val="2009"/>
              </a:lnSpc>
              <a:buNone/>
            </a:pPr>
            <a:r>
              <a:rPr lang="en-US" sz="1607" b="1" spc="-48" kern="0" dirty="0">
                <a:solidFill>
                  <a:srgbClr val="272525"/>
                </a:solidFill>
                <a:latin typeface="Inter" pitchFamily="34" charset="0"/>
                <a:ea typeface="Inter" pitchFamily="34" charset="-122"/>
                <a:cs typeface="Inter" pitchFamily="34" charset="-120"/>
              </a:rPr>
              <a:t>Argument Processing</a:t>
            </a:r>
            <a:endParaRPr lang="en-US" sz="1607" dirty="0"/>
          </a:p>
        </p:txBody>
      </p:sp>
      <p:sp>
        <p:nvSpPr>
          <p:cNvPr id="13" name="Text 11"/>
          <p:cNvSpPr/>
          <p:nvPr/>
        </p:nvSpPr>
        <p:spPr>
          <a:xfrm>
            <a:off x="4778573" y="2824877"/>
            <a:ext cx="4134088" cy="261342"/>
          </a:xfrm>
          <a:prstGeom prst="rect">
            <a:avLst/>
          </a:prstGeom>
          <a:noFill/>
          <a:ln/>
        </p:spPr>
        <p:txBody>
          <a:bodyPr wrap="none" rtlCol="0" anchor="t"/>
          <a:lstStyle/>
          <a:p>
            <a:pPr algn="l" indent="0" marL="0">
              <a:lnSpc>
                <a:spcPts val="2058"/>
              </a:lnSpc>
              <a:buNone/>
            </a:pPr>
            <a:r>
              <a:rPr lang="en-US" sz="1286" spc="-26" kern="0" dirty="0">
                <a:solidFill>
                  <a:srgbClr val="272525"/>
                </a:solidFill>
                <a:latin typeface="Inter" pitchFamily="34" charset="0"/>
                <a:ea typeface="Inter" pitchFamily="34" charset="-122"/>
                <a:cs typeface="Inter" pitchFamily="34" charset="-120"/>
              </a:rPr>
              <a:t>Utilizes the parsed arguments to perform specific tasks.</a:t>
            </a:r>
            <a:endParaRPr lang="en-US" sz="1286" dirty="0"/>
          </a:p>
        </p:txBody>
      </p:sp>
      <p:sp>
        <p:nvSpPr>
          <p:cNvPr id="14" name="Shape 12"/>
          <p:cNvSpPr/>
          <p:nvPr/>
        </p:nvSpPr>
        <p:spPr>
          <a:xfrm>
            <a:off x="4696897" y="3232606"/>
            <a:ext cx="7936349" cy="16312"/>
          </a:xfrm>
          <a:prstGeom prst="roundRect">
            <a:avLst>
              <a:gd name="adj" fmla="val 450541"/>
            </a:avLst>
          </a:prstGeom>
          <a:solidFill>
            <a:srgbClr val="C0C1D7"/>
          </a:solidFill>
          <a:ln/>
        </p:spPr>
      </p:sp>
      <p:sp>
        <p:nvSpPr>
          <p:cNvPr id="15" name="Shape 13"/>
          <p:cNvSpPr/>
          <p:nvPr/>
        </p:nvSpPr>
        <p:spPr>
          <a:xfrm>
            <a:off x="1915597" y="3331012"/>
            <a:ext cx="4049673" cy="940951"/>
          </a:xfrm>
          <a:prstGeom prst="roundRect">
            <a:avLst>
              <a:gd name="adj" fmla="val 7810"/>
            </a:avLst>
          </a:prstGeom>
          <a:solidFill>
            <a:srgbClr val="DADBF1"/>
          </a:solidFill>
          <a:ln w="7620">
            <a:solidFill>
              <a:srgbClr val="C0C1D7"/>
            </a:solidFill>
            <a:prstDash val="solid"/>
          </a:ln>
        </p:spPr>
      </p:sp>
      <p:sp>
        <p:nvSpPr>
          <p:cNvPr id="16" name="Text 14"/>
          <p:cNvSpPr/>
          <p:nvPr/>
        </p:nvSpPr>
        <p:spPr>
          <a:xfrm>
            <a:off x="2086451" y="3638074"/>
            <a:ext cx="128468" cy="326708"/>
          </a:xfrm>
          <a:prstGeom prst="rect">
            <a:avLst/>
          </a:prstGeom>
          <a:noFill/>
          <a:ln/>
        </p:spPr>
        <p:txBody>
          <a:bodyPr wrap="none" rtlCol="0" anchor="t"/>
          <a:lstStyle/>
          <a:p>
            <a:pPr algn="ctr" indent="0" marL="0">
              <a:lnSpc>
                <a:spcPts val="2572"/>
              </a:lnSpc>
              <a:buNone/>
            </a:pPr>
            <a:r>
              <a:rPr lang="en-US" sz="1607" b="1" spc="-48" kern="0" dirty="0">
                <a:solidFill>
                  <a:srgbClr val="272525"/>
                </a:solidFill>
                <a:latin typeface="Inter" pitchFamily="34" charset="0"/>
                <a:ea typeface="Inter" pitchFamily="34" charset="-122"/>
                <a:cs typeface="Inter" pitchFamily="34" charset="-120"/>
              </a:rPr>
              <a:t>3</a:t>
            </a:r>
            <a:endParaRPr lang="en-US" sz="1607" dirty="0"/>
          </a:p>
        </p:txBody>
      </p:sp>
      <p:sp>
        <p:nvSpPr>
          <p:cNvPr id="17" name="Text 15"/>
          <p:cNvSpPr/>
          <p:nvPr/>
        </p:nvSpPr>
        <p:spPr>
          <a:xfrm>
            <a:off x="6128504" y="3494246"/>
            <a:ext cx="2041446" cy="255151"/>
          </a:xfrm>
          <a:prstGeom prst="rect">
            <a:avLst/>
          </a:prstGeom>
          <a:noFill/>
          <a:ln/>
        </p:spPr>
        <p:txBody>
          <a:bodyPr wrap="none" rtlCol="0" anchor="t"/>
          <a:lstStyle/>
          <a:p>
            <a:pPr algn="l" indent="0" marL="0">
              <a:lnSpc>
                <a:spcPts val="2009"/>
              </a:lnSpc>
              <a:buNone/>
            </a:pPr>
            <a:r>
              <a:rPr lang="en-US" sz="1607" b="1" spc="-48" kern="0" dirty="0">
                <a:solidFill>
                  <a:srgbClr val="272525"/>
                </a:solidFill>
                <a:latin typeface="Inter" pitchFamily="34" charset="0"/>
                <a:ea typeface="Inter" pitchFamily="34" charset="-122"/>
                <a:cs typeface="Inter" pitchFamily="34" charset="-120"/>
              </a:rPr>
              <a:t>Data Manipulation</a:t>
            </a:r>
            <a:endParaRPr lang="en-US" sz="1607" dirty="0"/>
          </a:p>
        </p:txBody>
      </p:sp>
      <p:sp>
        <p:nvSpPr>
          <p:cNvPr id="18" name="Text 16"/>
          <p:cNvSpPr/>
          <p:nvPr/>
        </p:nvSpPr>
        <p:spPr>
          <a:xfrm>
            <a:off x="6128504" y="3847386"/>
            <a:ext cx="3571994" cy="261342"/>
          </a:xfrm>
          <a:prstGeom prst="rect">
            <a:avLst/>
          </a:prstGeom>
          <a:noFill/>
          <a:ln/>
        </p:spPr>
        <p:txBody>
          <a:bodyPr wrap="none" rtlCol="0" anchor="t"/>
          <a:lstStyle/>
          <a:p>
            <a:pPr algn="l" indent="0" marL="0">
              <a:lnSpc>
                <a:spcPts val="2058"/>
              </a:lnSpc>
              <a:buNone/>
            </a:pPr>
            <a:r>
              <a:rPr lang="en-US" sz="1286" spc="-26" kern="0" dirty="0">
                <a:solidFill>
                  <a:srgbClr val="272525"/>
                </a:solidFill>
                <a:latin typeface="Inter" pitchFamily="34" charset="0"/>
                <a:ea typeface="Inter" pitchFamily="34" charset="-122"/>
                <a:cs typeface="Inter" pitchFamily="34" charset="-120"/>
              </a:rPr>
              <a:t>Processes data, interacts with external systems.</a:t>
            </a:r>
            <a:endParaRPr lang="en-US" sz="1286" dirty="0"/>
          </a:p>
        </p:txBody>
      </p:sp>
      <p:sp>
        <p:nvSpPr>
          <p:cNvPr id="19" name="Shape 17"/>
          <p:cNvSpPr/>
          <p:nvPr/>
        </p:nvSpPr>
        <p:spPr>
          <a:xfrm>
            <a:off x="6046827" y="4255115"/>
            <a:ext cx="6586418" cy="16312"/>
          </a:xfrm>
          <a:prstGeom prst="roundRect">
            <a:avLst>
              <a:gd name="adj" fmla="val 450541"/>
            </a:avLst>
          </a:prstGeom>
          <a:solidFill>
            <a:srgbClr val="C0C1D7"/>
          </a:solidFill>
          <a:ln/>
        </p:spPr>
      </p:sp>
      <p:sp>
        <p:nvSpPr>
          <p:cNvPr id="20" name="Shape 18"/>
          <p:cNvSpPr/>
          <p:nvPr/>
        </p:nvSpPr>
        <p:spPr>
          <a:xfrm>
            <a:off x="1915597" y="4353520"/>
            <a:ext cx="5399603" cy="940951"/>
          </a:xfrm>
          <a:prstGeom prst="roundRect">
            <a:avLst>
              <a:gd name="adj" fmla="val 7810"/>
            </a:avLst>
          </a:prstGeom>
          <a:solidFill>
            <a:srgbClr val="DADBF1"/>
          </a:solidFill>
          <a:ln w="7620">
            <a:solidFill>
              <a:srgbClr val="C0C1D7"/>
            </a:solidFill>
            <a:prstDash val="solid"/>
          </a:ln>
        </p:spPr>
      </p:sp>
      <p:sp>
        <p:nvSpPr>
          <p:cNvPr id="21" name="Text 19"/>
          <p:cNvSpPr/>
          <p:nvPr/>
        </p:nvSpPr>
        <p:spPr>
          <a:xfrm>
            <a:off x="2086451" y="4660582"/>
            <a:ext cx="132278" cy="326708"/>
          </a:xfrm>
          <a:prstGeom prst="rect">
            <a:avLst/>
          </a:prstGeom>
          <a:noFill/>
          <a:ln/>
        </p:spPr>
        <p:txBody>
          <a:bodyPr wrap="none" rtlCol="0" anchor="t"/>
          <a:lstStyle/>
          <a:p>
            <a:pPr algn="ctr" indent="0" marL="0">
              <a:lnSpc>
                <a:spcPts val="2572"/>
              </a:lnSpc>
              <a:buNone/>
            </a:pPr>
            <a:r>
              <a:rPr lang="en-US" sz="1607" b="1" spc="-48" kern="0" dirty="0">
                <a:solidFill>
                  <a:srgbClr val="272525"/>
                </a:solidFill>
                <a:latin typeface="Inter" pitchFamily="34" charset="0"/>
                <a:ea typeface="Inter" pitchFamily="34" charset="-122"/>
                <a:cs typeface="Inter" pitchFamily="34" charset="-120"/>
              </a:rPr>
              <a:t>4</a:t>
            </a:r>
            <a:endParaRPr lang="en-US" sz="1607" dirty="0"/>
          </a:p>
        </p:txBody>
      </p:sp>
      <p:sp>
        <p:nvSpPr>
          <p:cNvPr id="22" name="Text 20"/>
          <p:cNvSpPr/>
          <p:nvPr/>
        </p:nvSpPr>
        <p:spPr>
          <a:xfrm>
            <a:off x="7478435" y="4516755"/>
            <a:ext cx="2041446" cy="255151"/>
          </a:xfrm>
          <a:prstGeom prst="rect">
            <a:avLst/>
          </a:prstGeom>
          <a:noFill/>
          <a:ln/>
        </p:spPr>
        <p:txBody>
          <a:bodyPr wrap="none" rtlCol="0" anchor="t"/>
          <a:lstStyle/>
          <a:p>
            <a:pPr algn="l" indent="0" marL="0">
              <a:lnSpc>
                <a:spcPts val="2009"/>
              </a:lnSpc>
              <a:buNone/>
            </a:pPr>
            <a:r>
              <a:rPr lang="en-US" sz="1607" b="1" spc="-48" kern="0" dirty="0">
                <a:solidFill>
                  <a:srgbClr val="272525"/>
                </a:solidFill>
                <a:latin typeface="Inter" pitchFamily="34" charset="0"/>
                <a:ea typeface="Inter" pitchFamily="34" charset="-122"/>
                <a:cs typeface="Inter" pitchFamily="34" charset="-120"/>
              </a:rPr>
              <a:t>Error Handling</a:t>
            </a:r>
            <a:endParaRPr lang="en-US" sz="1607" dirty="0"/>
          </a:p>
        </p:txBody>
      </p:sp>
      <p:sp>
        <p:nvSpPr>
          <p:cNvPr id="23" name="Text 21"/>
          <p:cNvSpPr/>
          <p:nvPr/>
        </p:nvSpPr>
        <p:spPr>
          <a:xfrm>
            <a:off x="7478435" y="4869894"/>
            <a:ext cx="3590806" cy="261342"/>
          </a:xfrm>
          <a:prstGeom prst="rect">
            <a:avLst/>
          </a:prstGeom>
          <a:noFill/>
          <a:ln/>
        </p:spPr>
        <p:txBody>
          <a:bodyPr wrap="none" rtlCol="0" anchor="t"/>
          <a:lstStyle/>
          <a:p>
            <a:pPr algn="l" indent="0" marL="0">
              <a:lnSpc>
                <a:spcPts val="2058"/>
              </a:lnSpc>
              <a:buNone/>
            </a:pPr>
            <a:r>
              <a:rPr lang="en-US" sz="1286" spc="-26" kern="0" dirty="0">
                <a:solidFill>
                  <a:srgbClr val="272525"/>
                </a:solidFill>
                <a:latin typeface="Inter" pitchFamily="34" charset="0"/>
                <a:ea typeface="Inter" pitchFamily="34" charset="-122"/>
                <a:cs typeface="Inter" pitchFamily="34" charset="-120"/>
              </a:rPr>
              <a:t>Manages errors, provides informative messages.</a:t>
            </a:r>
            <a:endParaRPr lang="en-US" sz="1286" dirty="0"/>
          </a:p>
        </p:txBody>
      </p:sp>
      <p:sp>
        <p:nvSpPr>
          <p:cNvPr id="24" name="Text 22"/>
          <p:cNvSpPr/>
          <p:nvPr/>
        </p:nvSpPr>
        <p:spPr>
          <a:xfrm>
            <a:off x="1915597" y="5478185"/>
            <a:ext cx="10799207" cy="784027"/>
          </a:xfrm>
          <a:prstGeom prst="rect">
            <a:avLst/>
          </a:prstGeom>
          <a:noFill/>
          <a:ln/>
        </p:spPr>
        <p:txBody>
          <a:bodyPr wrap="square" rtlCol="0" anchor="t"/>
          <a:lstStyle/>
          <a:p>
            <a:pPr indent="0" marL="0">
              <a:lnSpc>
                <a:spcPts val="2058"/>
              </a:lnSpc>
              <a:buNone/>
            </a:pPr>
            <a:r>
              <a:rPr lang="en-US" sz="1286" spc="-26" kern="0" dirty="0">
                <a:solidFill>
                  <a:srgbClr val="272525"/>
                </a:solidFill>
                <a:latin typeface="Inter" pitchFamily="34" charset="0"/>
                <a:ea typeface="Inter" pitchFamily="34" charset="-122"/>
                <a:cs typeface="Inter" pitchFamily="34" charset="-120"/>
              </a:rPr>
              <a:t>The main logic section is responsible for executing the core functionality of the CLI application. It takes the arguments processed during the parsing stage and uses them to perform the intended tasks. This may involve manipulating data, interacting with external systems, or generating outputs.</a:t>
            </a:r>
            <a:endParaRPr lang="en-US" sz="1286" dirty="0"/>
          </a:p>
        </p:txBody>
      </p:sp>
      <p:sp>
        <p:nvSpPr>
          <p:cNvPr id="25" name="Text 23"/>
          <p:cNvSpPr/>
          <p:nvPr/>
        </p:nvSpPr>
        <p:spPr>
          <a:xfrm>
            <a:off x="1915597" y="6445925"/>
            <a:ext cx="10799207" cy="784027"/>
          </a:xfrm>
          <a:prstGeom prst="rect">
            <a:avLst/>
          </a:prstGeom>
          <a:noFill/>
          <a:ln/>
        </p:spPr>
        <p:txBody>
          <a:bodyPr wrap="square" rtlCol="0" anchor="t"/>
          <a:lstStyle/>
          <a:p>
            <a:pPr indent="0" marL="0">
              <a:lnSpc>
                <a:spcPts val="2058"/>
              </a:lnSpc>
              <a:buNone/>
            </a:pPr>
            <a:r>
              <a:rPr lang="en-US" sz="1286" spc="-26" kern="0" dirty="0">
                <a:solidFill>
                  <a:srgbClr val="272525"/>
                </a:solidFill>
                <a:latin typeface="Inter" pitchFamily="34" charset="0"/>
                <a:ea typeface="Inter" pitchFamily="34" charset="-122"/>
                <a:cs typeface="Inter" pitchFamily="34" charset="-120"/>
              </a:rPr>
              <a:t>Robust error handling is essential for a reliable CLI application. The main logic section should incorporate mechanisms to anticipate and handle potential errors, such as invalid arguments, unexpected data, or system failures. Providing clear and informative error messages to the user is crucial for a user-friendly experience.</a:t>
            </a:r>
            <a:endParaRPr lang="en-US" sz="1286" dirty="0"/>
          </a:p>
        </p:txBody>
      </p:sp>
      <p:pic>
        <p:nvPicPr>
          <p:cNvPr id="26" name="Image 0" descr="preencoded.png">    </p:cNvPr>
          <p:cNvPicPr>
            <a:picLocks noChangeAspect="1"/>
          </p:cNvPicPr>
          <p:nvPr/>
        </p:nvPicPr>
        <p:blipFill>
          <a:blip r:embed="rId1"/>
          <a:stretch>
            <a:fillRect/>
          </a:stretch>
        </p:blipFill>
        <p:spPr>
          <a:xfrm>
            <a:off x="1915597" y="7413665"/>
            <a:ext cx="2000607" cy="36742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0791"/>
          </a:xfrm>
          <a:prstGeom prst="rect">
            <a:avLst/>
          </a:prstGeom>
          <a:solidFill>
            <a:srgbClr val="FFFFFF"/>
          </a:solidFill>
          <a:ln/>
        </p:spPr>
      </p:sp>
      <p:sp>
        <p:nvSpPr>
          <p:cNvPr id="4" name="Text 2"/>
          <p:cNvSpPr/>
          <p:nvPr/>
        </p:nvSpPr>
        <p:spPr>
          <a:xfrm>
            <a:off x="1089660" y="517803"/>
            <a:ext cx="4707374" cy="588407"/>
          </a:xfrm>
          <a:prstGeom prst="rect">
            <a:avLst/>
          </a:prstGeom>
          <a:noFill/>
          <a:ln/>
        </p:spPr>
        <p:txBody>
          <a:bodyPr wrap="none" rtlCol="0" anchor="t"/>
          <a:lstStyle/>
          <a:p>
            <a:pPr indent="0" marL="0">
              <a:lnSpc>
                <a:spcPts val="4633"/>
              </a:lnSpc>
              <a:buNone/>
            </a:pPr>
            <a:r>
              <a:rPr lang="en-US" sz="3707" b="1" spc="-111" kern="0" dirty="0">
                <a:solidFill>
                  <a:srgbClr val="000000"/>
                </a:solidFill>
                <a:latin typeface="Inter" pitchFamily="34" charset="0"/>
                <a:ea typeface="Inter" pitchFamily="34" charset="-122"/>
                <a:cs typeface="Inter" pitchFamily="34" charset="-120"/>
              </a:rPr>
              <a:t>Output Formatting</a:t>
            </a:r>
            <a:endParaRPr lang="en-US" sz="3707" dirty="0"/>
          </a:p>
        </p:txBody>
      </p:sp>
      <p:pic>
        <p:nvPicPr>
          <p:cNvPr id="5" name="Image 0" descr="preencoded.png">    </p:cNvPr>
          <p:cNvPicPr>
            <a:picLocks noChangeAspect="1"/>
          </p:cNvPicPr>
          <p:nvPr/>
        </p:nvPicPr>
        <p:blipFill>
          <a:blip r:embed="rId1"/>
          <a:stretch>
            <a:fillRect/>
          </a:stretch>
        </p:blipFill>
        <p:spPr>
          <a:xfrm>
            <a:off x="3431977" y="1482685"/>
            <a:ext cx="1540788" cy="1084659"/>
          </a:xfrm>
          <a:prstGeom prst="rect">
            <a:avLst/>
          </a:prstGeom>
        </p:spPr>
      </p:pic>
      <p:sp>
        <p:nvSpPr>
          <p:cNvPr id="6" name="Text 3"/>
          <p:cNvSpPr/>
          <p:nvPr/>
        </p:nvSpPr>
        <p:spPr>
          <a:xfrm>
            <a:off x="4148257" y="1971080"/>
            <a:ext cx="108109" cy="376595"/>
          </a:xfrm>
          <a:prstGeom prst="rect">
            <a:avLst/>
          </a:prstGeom>
          <a:noFill/>
          <a:ln/>
        </p:spPr>
        <p:txBody>
          <a:bodyPr wrap="none" rtlCol="0" anchor="t"/>
          <a:lstStyle/>
          <a:p>
            <a:pPr algn="ctr" indent="0" marL="0">
              <a:lnSpc>
                <a:spcPts val="2965"/>
              </a:lnSpc>
              <a:buNone/>
            </a:pPr>
            <a:r>
              <a:rPr lang="en-US" sz="1853" b="1" spc="-56" kern="0" dirty="0">
                <a:solidFill>
                  <a:srgbClr val="272525"/>
                </a:solidFill>
                <a:latin typeface="Inter" pitchFamily="34" charset="0"/>
                <a:ea typeface="Inter" pitchFamily="34" charset="-122"/>
                <a:cs typeface="Inter" pitchFamily="34" charset="-120"/>
              </a:rPr>
              <a:t>1</a:t>
            </a:r>
            <a:endParaRPr lang="en-US" sz="1853" dirty="0"/>
          </a:p>
        </p:txBody>
      </p:sp>
      <p:sp>
        <p:nvSpPr>
          <p:cNvPr id="7" name="Text 4"/>
          <p:cNvSpPr/>
          <p:nvPr/>
        </p:nvSpPr>
        <p:spPr>
          <a:xfrm>
            <a:off x="5161002" y="1670923"/>
            <a:ext cx="2353628" cy="294203"/>
          </a:xfrm>
          <a:prstGeom prst="rect">
            <a:avLst/>
          </a:prstGeom>
          <a:noFill/>
          <a:ln/>
        </p:spPr>
        <p:txBody>
          <a:bodyPr wrap="none" rtlCol="0" anchor="t"/>
          <a:lstStyle/>
          <a:p>
            <a:pPr algn="l" indent="0" marL="0">
              <a:lnSpc>
                <a:spcPts val="2317"/>
              </a:lnSpc>
              <a:buNone/>
            </a:pPr>
            <a:r>
              <a:rPr lang="en-US" sz="1853" b="1" spc="-56" kern="0" dirty="0">
                <a:solidFill>
                  <a:srgbClr val="272525"/>
                </a:solidFill>
                <a:latin typeface="Inter" pitchFamily="34" charset="0"/>
                <a:ea typeface="Inter" pitchFamily="34" charset="-122"/>
                <a:cs typeface="Inter" pitchFamily="34" charset="-120"/>
              </a:rPr>
              <a:t>Plain Text</a:t>
            </a:r>
            <a:endParaRPr lang="en-US" sz="1853" dirty="0"/>
          </a:p>
        </p:txBody>
      </p:sp>
      <p:sp>
        <p:nvSpPr>
          <p:cNvPr id="8" name="Text 5"/>
          <p:cNvSpPr/>
          <p:nvPr/>
        </p:nvSpPr>
        <p:spPr>
          <a:xfrm>
            <a:off x="5161002" y="2077998"/>
            <a:ext cx="2359104" cy="301109"/>
          </a:xfrm>
          <a:prstGeom prst="rect">
            <a:avLst/>
          </a:prstGeom>
          <a:noFill/>
          <a:ln/>
        </p:spPr>
        <p:txBody>
          <a:bodyPr wrap="none" rtlCol="0" anchor="t"/>
          <a:lstStyle/>
          <a:p>
            <a:pPr algn="l" indent="0" marL="0">
              <a:lnSpc>
                <a:spcPts val="2372"/>
              </a:lnSpc>
              <a:buNone/>
            </a:pPr>
            <a:r>
              <a:rPr lang="en-US" sz="1483" spc="-30" kern="0" dirty="0">
                <a:solidFill>
                  <a:srgbClr val="272525"/>
                </a:solidFill>
                <a:latin typeface="Inter" pitchFamily="34" charset="0"/>
                <a:ea typeface="Inter" pitchFamily="34" charset="-122"/>
                <a:cs typeface="Inter" pitchFamily="34" charset="-120"/>
              </a:rPr>
              <a:t>Simple and straightforward.</a:t>
            </a:r>
            <a:endParaRPr lang="en-US" sz="1483" dirty="0"/>
          </a:p>
        </p:txBody>
      </p:sp>
      <p:sp>
        <p:nvSpPr>
          <p:cNvPr id="9" name="Shape 6"/>
          <p:cNvSpPr/>
          <p:nvPr/>
        </p:nvSpPr>
        <p:spPr>
          <a:xfrm>
            <a:off x="5019794" y="2570202"/>
            <a:ext cx="8473916" cy="18812"/>
          </a:xfrm>
          <a:prstGeom prst="roundRect">
            <a:avLst>
              <a:gd name="adj" fmla="val 450423"/>
            </a:avLst>
          </a:prstGeom>
          <a:solidFill>
            <a:srgbClr val="C0C1D7"/>
          </a:solidFill>
          <a:ln/>
        </p:spPr>
      </p:sp>
      <p:pic>
        <p:nvPicPr>
          <p:cNvPr id="10" name="Image 1" descr="preencoded.png">    </p:cNvPr>
          <p:cNvPicPr>
            <a:picLocks noChangeAspect="1"/>
          </p:cNvPicPr>
          <p:nvPr/>
        </p:nvPicPr>
        <p:blipFill>
          <a:blip r:embed="rId2"/>
          <a:stretch>
            <a:fillRect/>
          </a:stretch>
        </p:blipFill>
        <p:spPr>
          <a:xfrm>
            <a:off x="2661523" y="2614374"/>
            <a:ext cx="3081576" cy="1084659"/>
          </a:xfrm>
          <a:prstGeom prst="rect">
            <a:avLst/>
          </a:prstGeom>
        </p:spPr>
      </p:pic>
      <p:sp>
        <p:nvSpPr>
          <p:cNvPr id="11" name="Text 7"/>
          <p:cNvSpPr/>
          <p:nvPr/>
        </p:nvSpPr>
        <p:spPr>
          <a:xfrm>
            <a:off x="4131707" y="2968347"/>
            <a:ext cx="141208" cy="376595"/>
          </a:xfrm>
          <a:prstGeom prst="rect">
            <a:avLst/>
          </a:prstGeom>
          <a:noFill/>
          <a:ln/>
        </p:spPr>
        <p:txBody>
          <a:bodyPr wrap="none" rtlCol="0" anchor="t"/>
          <a:lstStyle/>
          <a:p>
            <a:pPr algn="ctr" indent="0" marL="0">
              <a:lnSpc>
                <a:spcPts val="2965"/>
              </a:lnSpc>
              <a:buNone/>
            </a:pPr>
            <a:r>
              <a:rPr lang="en-US" sz="1853" b="1" spc="-56" kern="0" dirty="0">
                <a:solidFill>
                  <a:srgbClr val="272525"/>
                </a:solidFill>
                <a:latin typeface="Inter" pitchFamily="34" charset="0"/>
                <a:ea typeface="Inter" pitchFamily="34" charset="-122"/>
                <a:cs typeface="Inter" pitchFamily="34" charset="-120"/>
              </a:rPr>
              <a:t>2</a:t>
            </a:r>
            <a:endParaRPr lang="en-US" sz="1853" dirty="0"/>
          </a:p>
        </p:txBody>
      </p:sp>
      <p:sp>
        <p:nvSpPr>
          <p:cNvPr id="12" name="Text 8"/>
          <p:cNvSpPr/>
          <p:nvPr/>
        </p:nvSpPr>
        <p:spPr>
          <a:xfrm>
            <a:off x="5931337" y="2802612"/>
            <a:ext cx="1986796" cy="294203"/>
          </a:xfrm>
          <a:prstGeom prst="rect">
            <a:avLst/>
          </a:prstGeom>
          <a:noFill/>
          <a:ln/>
        </p:spPr>
        <p:txBody>
          <a:bodyPr wrap="none" rtlCol="0" anchor="t"/>
          <a:lstStyle/>
          <a:p>
            <a:pPr algn="l" indent="0" marL="0">
              <a:lnSpc>
                <a:spcPts val="2317"/>
              </a:lnSpc>
              <a:buNone/>
            </a:pPr>
            <a:r>
              <a:rPr lang="en-US" sz="1853" b="1" spc="-56" kern="0" dirty="0">
                <a:solidFill>
                  <a:srgbClr val="272525"/>
                </a:solidFill>
                <a:latin typeface="Inter" pitchFamily="34" charset="0"/>
                <a:ea typeface="Inter" pitchFamily="34" charset="-122"/>
                <a:cs typeface="Inter" pitchFamily="34" charset="-120"/>
              </a:rPr>
              <a:t>Structured Output</a:t>
            </a:r>
            <a:endParaRPr lang="en-US" sz="1853" dirty="0"/>
          </a:p>
        </p:txBody>
      </p:sp>
      <p:sp>
        <p:nvSpPr>
          <p:cNvPr id="13" name="Text 9"/>
          <p:cNvSpPr/>
          <p:nvPr/>
        </p:nvSpPr>
        <p:spPr>
          <a:xfrm>
            <a:off x="5931337" y="3209687"/>
            <a:ext cx="1986796" cy="301109"/>
          </a:xfrm>
          <a:prstGeom prst="rect">
            <a:avLst/>
          </a:prstGeom>
          <a:noFill/>
          <a:ln/>
        </p:spPr>
        <p:txBody>
          <a:bodyPr wrap="none" rtlCol="0" anchor="t"/>
          <a:lstStyle/>
          <a:p>
            <a:pPr algn="l" indent="0" marL="0">
              <a:lnSpc>
                <a:spcPts val="2372"/>
              </a:lnSpc>
              <a:buNone/>
            </a:pPr>
            <a:r>
              <a:rPr lang="en-US" sz="1483" spc="-30" kern="0" dirty="0">
                <a:solidFill>
                  <a:srgbClr val="272525"/>
                </a:solidFill>
                <a:latin typeface="Inter" pitchFamily="34" charset="0"/>
                <a:ea typeface="Inter" pitchFamily="34" charset="-122"/>
                <a:cs typeface="Inter" pitchFamily="34" charset="-120"/>
              </a:rPr>
              <a:t>Tables, lists, or JSON.</a:t>
            </a:r>
            <a:endParaRPr lang="en-US" sz="1483" dirty="0"/>
          </a:p>
        </p:txBody>
      </p:sp>
      <p:sp>
        <p:nvSpPr>
          <p:cNvPr id="14" name="Shape 10"/>
          <p:cNvSpPr/>
          <p:nvPr/>
        </p:nvSpPr>
        <p:spPr>
          <a:xfrm>
            <a:off x="5790128" y="3701891"/>
            <a:ext cx="7703582" cy="18812"/>
          </a:xfrm>
          <a:prstGeom prst="roundRect">
            <a:avLst>
              <a:gd name="adj" fmla="val 450423"/>
            </a:avLst>
          </a:prstGeom>
          <a:solidFill>
            <a:srgbClr val="C0C1D7"/>
          </a:solidFill>
          <a:ln/>
        </p:spPr>
      </p:sp>
      <p:pic>
        <p:nvPicPr>
          <p:cNvPr id="15" name="Image 2" descr="preencoded.png">    </p:cNvPr>
          <p:cNvPicPr>
            <a:picLocks noChangeAspect="1"/>
          </p:cNvPicPr>
          <p:nvPr/>
        </p:nvPicPr>
        <p:blipFill>
          <a:blip r:embed="rId3"/>
          <a:stretch>
            <a:fillRect/>
          </a:stretch>
        </p:blipFill>
        <p:spPr>
          <a:xfrm>
            <a:off x="1891189" y="3746063"/>
            <a:ext cx="4622363" cy="1084659"/>
          </a:xfrm>
          <a:prstGeom prst="rect">
            <a:avLst/>
          </a:prstGeom>
        </p:spPr>
      </p:pic>
      <p:sp>
        <p:nvSpPr>
          <p:cNvPr id="16" name="Text 11"/>
          <p:cNvSpPr/>
          <p:nvPr/>
        </p:nvSpPr>
        <p:spPr>
          <a:xfrm>
            <a:off x="4128254" y="4100036"/>
            <a:ext cx="148114" cy="376595"/>
          </a:xfrm>
          <a:prstGeom prst="rect">
            <a:avLst/>
          </a:prstGeom>
          <a:noFill/>
          <a:ln/>
        </p:spPr>
        <p:txBody>
          <a:bodyPr wrap="none" rtlCol="0" anchor="t"/>
          <a:lstStyle/>
          <a:p>
            <a:pPr algn="ctr" indent="0" marL="0">
              <a:lnSpc>
                <a:spcPts val="2965"/>
              </a:lnSpc>
              <a:buNone/>
            </a:pPr>
            <a:r>
              <a:rPr lang="en-US" sz="1853" b="1" spc="-56" kern="0" dirty="0">
                <a:solidFill>
                  <a:srgbClr val="272525"/>
                </a:solidFill>
                <a:latin typeface="Inter" pitchFamily="34" charset="0"/>
                <a:ea typeface="Inter" pitchFamily="34" charset="-122"/>
                <a:cs typeface="Inter" pitchFamily="34" charset="-120"/>
              </a:rPr>
              <a:t>3</a:t>
            </a:r>
            <a:endParaRPr lang="en-US" sz="1853" dirty="0"/>
          </a:p>
        </p:txBody>
      </p:sp>
      <p:sp>
        <p:nvSpPr>
          <p:cNvPr id="17" name="Text 12"/>
          <p:cNvSpPr/>
          <p:nvPr/>
        </p:nvSpPr>
        <p:spPr>
          <a:xfrm>
            <a:off x="6701790" y="3934301"/>
            <a:ext cx="2353628" cy="294203"/>
          </a:xfrm>
          <a:prstGeom prst="rect">
            <a:avLst/>
          </a:prstGeom>
          <a:noFill/>
          <a:ln/>
        </p:spPr>
        <p:txBody>
          <a:bodyPr wrap="none" rtlCol="0" anchor="t"/>
          <a:lstStyle/>
          <a:p>
            <a:pPr algn="l" indent="0" marL="0">
              <a:lnSpc>
                <a:spcPts val="2317"/>
              </a:lnSpc>
              <a:buNone/>
            </a:pPr>
            <a:r>
              <a:rPr lang="en-US" sz="1853" b="1" spc="-56" kern="0" dirty="0">
                <a:solidFill>
                  <a:srgbClr val="272525"/>
                </a:solidFill>
                <a:latin typeface="Inter" pitchFamily="34" charset="0"/>
                <a:ea typeface="Inter" pitchFamily="34" charset="-122"/>
                <a:cs typeface="Inter" pitchFamily="34" charset="-120"/>
              </a:rPr>
              <a:t>Progress Indicators</a:t>
            </a:r>
            <a:endParaRPr lang="en-US" sz="1853" dirty="0"/>
          </a:p>
        </p:txBody>
      </p:sp>
      <p:sp>
        <p:nvSpPr>
          <p:cNvPr id="18" name="Text 13"/>
          <p:cNvSpPr/>
          <p:nvPr/>
        </p:nvSpPr>
        <p:spPr>
          <a:xfrm>
            <a:off x="6701790" y="4341376"/>
            <a:ext cx="2732484" cy="301109"/>
          </a:xfrm>
          <a:prstGeom prst="rect">
            <a:avLst/>
          </a:prstGeom>
          <a:noFill/>
          <a:ln/>
        </p:spPr>
        <p:txBody>
          <a:bodyPr wrap="none" rtlCol="0" anchor="t"/>
          <a:lstStyle/>
          <a:p>
            <a:pPr algn="l" indent="0" marL="0">
              <a:lnSpc>
                <a:spcPts val="2372"/>
              </a:lnSpc>
              <a:buNone/>
            </a:pPr>
            <a:r>
              <a:rPr lang="en-US" sz="1483" spc="-30" kern="0" dirty="0">
                <a:solidFill>
                  <a:srgbClr val="272525"/>
                </a:solidFill>
                <a:latin typeface="Inter" pitchFamily="34" charset="0"/>
                <a:ea typeface="Inter" pitchFamily="34" charset="-122"/>
                <a:cs typeface="Inter" pitchFamily="34" charset="-120"/>
              </a:rPr>
              <a:t>Show task completion or status.</a:t>
            </a:r>
            <a:endParaRPr lang="en-US" sz="1483" dirty="0"/>
          </a:p>
        </p:txBody>
      </p:sp>
      <p:sp>
        <p:nvSpPr>
          <p:cNvPr id="19" name="Shape 14"/>
          <p:cNvSpPr/>
          <p:nvPr/>
        </p:nvSpPr>
        <p:spPr>
          <a:xfrm>
            <a:off x="6560582" y="4833580"/>
            <a:ext cx="6933128" cy="18812"/>
          </a:xfrm>
          <a:prstGeom prst="roundRect">
            <a:avLst>
              <a:gd name="adj" fmla="val 450423"/>
            </a:avLst>
          </a:prstGeom>
          <a:solidFill>
            <a:srgbClr val="C0C1D7"/>
          </a:solidFill>
          <a:ln/>
        </p:spPr>
      </p:sp>
      <p:pic>
        <p:nvPicPr>
          <p:cNvPr id="20" name="Image 3" descr="preencoded.png">    </p:cNvPr>
          <p:cNvPicPr>
            <a:picLocks noChangeAspect="1"/>
          </p:cNvPicPr>
          <p:nvPr/>
        </p:nvPicPr>
        <p:blipFill>
          <a:blip r:embed="rId4"/>
          <a:stretch>
            <a:fillRect/>
          </a:stretch>
        </p:blipFill>
        <p:spPr>
          <a:xfrm>
            <a:off x="1120735" y="4877753"/>
            <a:ext cx="6163270" cy="1084659"/>
          </a:xfrm>
          <a:prstGeom prst="rect">
            <a:avLst/>
          </a:prstGeom>
        </p:spPr>
      </p:pic>
      <p:sp>
        <p:nvSpPr>
          <p:cNvPr id="21" name="Text 15"/>
          <p:cNvSpPr/>
          <p:nvPr/>
        </p:nvSpPr>
        <p:spPr>
          <a:xfrm>
            <a:off x="4125992" y="5231725"/>
            <a:ext cx="152519" cy="376595"/>
          </a:xfrm>
          <a:prstGeom prst="rect">
            <a:avLst/>
          </a:prstGeom>
          <a:noFill/>
          <a:ln/>
        </p:spPr>
        <p:txBody>
          <a:bodyPr wrap="none" rtlCol="0" anchor="t"/>
          <a:lstStyle/>
          <a:p>
            <a:pPr algn="ctr" indent="0" marL="0">
              <a:lnSpc>
                <a:spcPts val="2965"/>
              </a:lnSpc>
              <a:buNone/>
            </a:pPr>
            <a:r>
              <a:rPr lang="en-US" sz="1853" b="1" spc="-56" kern="0" dirty="0">
                <a:solidFill>
                  <a:srgbClr val="272525"/>
                </a:solidFill>
                <a:latin typeface="Inter" pitchFamily="34" charset="0"/>
                <a:ea typeface="Inter" pitchFamily="34" charset="-122"/>
                <a:cs typeface="Inter" pitchFamily="34" charset="-120"/>
              </a:rPr>
              <a:t>4</a:t>
            </a:r>
            <a:endParaRPr lang="en-US" sz="1853" dirty="0"/>
          </a:p>
        </p:txBody>
      </p:sp>
      <p:sp>
        <p:nvSpPr>
          <p:cNvPr id="22" name="Text 16"/>
          <p:cNvSpPr/>
          <p:nvPr/>
        </p:nvSpPr>
        <p:spPr>
          <a:xfrm>
            <a:off x="7472243" y="5065990"/>
            <a:ext cx="2361486" cy="294203"/>
          </a:xfrm>
          <a:prstGeom prst="rect">
            <a:avLst/>
          </a:prstGeom>
          <a:noFill/>
          <a:ln/>
        </p:spPr>
        <p:txBody>
          <a:bodyPr wrap="none" rtlCol="0" anchor="t"/>
          <a:lstStyle/>
          <a:p>
            <a:pPr algn="l" indent="0" marL="0">
              <a:lnSpc>
                <a:spcPts val="2317"/>
              </a:lnSpc>
              <a:buNone/>
            </a:pPr>
            <a:r>
              <a:rPr lang="en-US" sz="1853" b="1" spc="-56" kern="0" dirty="0">
                <a:solidFill>
                  <a:srgbClr val="272525"/>
                </a:solidFill>
                <a:latin typeface="Inter" pitchFamily="34" charset="0"/>
                <a:ea typeface="Inter" pitchFamily="34" charset="-122"/>
                <a:cs typeface="Inter" pitchFamily="34" charset="-120"/>
              </a:rPr>
              <a:t>Visual Enhancements</a:t>
            </a:r>
            <a:endParaRPr lang="en-US" sz="1853" dirty="0"/>
          </a:p>
        </p:txBody>
      </p:sp>
      <p:sp>
        <p:nvSpPr>
          <p:cNvPr id="23" name="Text 17"/>
          <p:cNvSpPr/>
          <p:nvPr/>
        </p:nvSpPr>
        <p:spPr>
          <a:xfrm>
            <a:off x="7472243" y="5473065"/>
            <a:ext cx="2361486" cy="301109"/>
          </a:xfrm>
          <a:prstGeom prst="rect">
            <a:avLst/>
          </a:prstGeom>
          <a:noFill/>
          <a:ln/>
        </p:spPr>
        <p:txBody>
          <a:bodyPr wrap="none" rtlCol="0" anchor="t"/>
          <a:lstStyle/>
          <a:p>
            <a:pPr algn="l" indent="0" marL="0">
              <a:lnSpc>
                <a:spcPts val="2372"/>
              </a:lnSpc>
              <a:buNone/>
            </a:pPr>
            <a:r>
              <a:rPr lang="en-US" sz="1483" spc="-30" kern="0" dirty="0">
                <a:solidFill>
                  <a:srgbClr val="272525"/>
                </a:solidFill>
                <a:latin typeface="Inter" pitchFamily="34" charset="0"/>
                <a:ea typeface="Inter" pitchFamily="34" charset="-122"/>
                <a:cs typeface="Inter" pitchFamily="34" charset="-120"/>
              </a:rPr>
              <a:t>Colors, styling, or graphics.</a:t>
            </a:r>
            <a:endParaRPr lang="en-US" sz="1483" dirty="0"/>
          </a:p>
        </p:txBody>
      </p:sp>
      <p:sp>
        <p:nvSpPr>
          <p:cNvPr id="24" name="Text 18"/>
          <p:cNvSpPr/>
          <p:nvPr/>
        </p:nvSpPr>
        <p:spPr>
          <a:xfrm>
            <a:off x="1089660" y="6174224"/>
            <a:ext cx="12451080" cy="903327"/>
          </a:xfrm>
          <a:prstGeom prst="rect">
            <a:avLst/>
          </a:prstGeom>
          <a:noFill/>
          <a:ln/>
        </p:spPr>
        <p:txBody>
          <a:bodyPr wrap="square" rtlCol="0" anchor="t"/>
          <a:lstStyle/>
          <a:p>
            <a:pPr indent="0" marL="0">
              <a:lnSpc>
                <a:spcPts val="2372"/>
              </a:lnSpc>
              <a:buNone/>
            </a:pPr>
            <a:r>
              <a:rPr lang="en-US" sz="1483" spc="-30" kern="0" dirty="0">
                <a:solidFill>
                  <a:srgbClr val="272525"/>
                </a:solidFill>
                <a:latin typeface="Inter" pitchFamily="34" charset="0"/>
                <a:ea typeface="Inter" pitchFamily="34" charset="-122"/>
                <a:cs typeface="Inter" pitchFamily="34" charset="-120"/>
              </a:rPr>
              <a:t>The way a CLI application presents its output significantly impacts user experience. Clear and well-formatted output makes the information easily understandable and actionable. Effective output formatting involves choosing the appropriate presentation style, incorporating visual cues, and considering the target audience.</a:t>
            </a:r>
            <a:endParaRPr lang="en-US" sz="1483" dirty="0"/>
          </a:p>
        </p:txBody>
      </p:sp>
      <p:pic>
        <p:nvPicPr>
          <p:cNvPr id="25" name="Image 4" descr="preencoded.png">    </p:cNvPr>
          <p:cNvPicPr>
            <a:picLocks noChangeAspect="1"/>
          </p:cNvPicPr>
          <p:nvPr/>
        </p:nvPicPr>
        <p:blipFill>
          <a:blip r:embed="rId5"/>
          <a:stretch>
            <a:fillRect/>
          </a:stretch>
        </p:blipFill>
        <p:spPr>
          <a:xfrm>
            <a:off x="1089660" y="7289363"/>
            <a:ext cx="2306598" cy="42362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793790" y="1566029"/>
            <a:ext cx="8940879" cy="708779"/>
          </a:xfrm>
          <a:prstGeom prst="rect">
            <a:avLst/>
          </a:prstGeom>
          <a:noFill/>
          <a:ln/>
        </p:spPr>
        <p:txBody>
          <a:bodyPr wrap="none" rtlCol="0" anchor="t"/>
          <a:lstStyle/>
          <a:p>
            <a:pPr indent="0" marL="0">
              <a:lnSpc>
                <a:spcPts val="5581"/>
              </a:lnSpc>
              <a:buNone/>
            </a:pPr>
            <a:r>
              <a:rPr lang="en-US" sz="4465" b="1" spc="-134" kern="0" dirty="0">
                <a:solidFill>
                  <a:srgbClr val="000000"/>
                </a:solidFill>
                <a:latin typeface="Inter" pitchFamily="34" charset="0"/>
                <a:ea typeface="Inter" pitchFamily="34" charset="-122"/>
                <a:cs typeface="Inter" pitchFamily="34" charset="-120"/>
              </a:rPr>
              <a:t>Best Practices in CLI Development</a:t>
            </a:r>
            <a:endParaRPr lang="en-US" sz="4465" dirty="0"/>
          </a:p>
        </p:txBody>
      </p:sp>
      <p:sp>
        <p:nvSpPr>
          <p:cNvPr id="5" name="Shape 3"/>
          <p:cNvSpPr/>
          <p:nvPr/>
        </p:nvSpPr>
        <p:spPr>
          <a:xfrm>
            <a:off x="793790" y="2983587"/>
            <a:ext cx="510302" cy="510302"/>
          </a:xfrm>
          <a:prstGeom prst="roundRect">
            <a:avLst>
              <a:gd name="adj" fmla="val 20002"/>
            </a:avLst>
          </a:prstGeom>
          <a:solidFill>
            <a:srgbClr val="DADBF1"/>
          </a:solidFill>
          <a:ln w="7620">
            <a:solidFill>
              <a:srgbClr val="C0C1D7"/>
            </a:solidFill>
            <a:prstDash val="solid"/>
          </a:ln>
        </p:spPr>
      </p:sp>
      <p:sp>
        <p:nvSpPr>
          <p:cNvPr id="6" name="Text 4"/>
          <p:cNvSpPr/>
          <p:nvPr/>
        </p:nvSpPr>
        <p:spPr>
          <a:xfrm>
            <a:off x="970717" y="3068598"/>
            <a:ext cx="156329" cy="340281"/>
          </a:xfrm>
          <a:prstGeom prst="rect">
            <a:avLst/>
          </a:prstGeom>
          <a:noFill/>
          <a:ln/>
        </p:spPr>
        <p:txBody>
          <a:bodyPr wrap="none" rtlCol="0" anchor="t"/>
          <a:lstStyle/>
          <a:p>
            <a:pPr algn="ctr" indent="0" marL="0">
              <a:lnSpc>
                <a:spcPts val="2679"/>
              </a:lnSpc>
              <a:buNone/>
            </a:pPr>
            <a:r>
              <a:rPr lang="en-US" sz="2679" b="1" spc="-80" kern="0" dirty="0">
                <a:solidFill>
                  <a:srgbClr val="272525"/>
                </a:solidFill>
                <a:latin typeface="Inter" pitchFamily="34" charset="0"/>
                <a:ea typeface="Inter" pitchFamily="34" charset="-122"/>
                <a:cs typeface="Inter" pitchFamily="34" charset="-120"/>
              </a:rPr>
              <a:t>1</a:t>
            </a:r>
            <a:endParaRPr lang="en-US" sz="2679" dirty="0"/>
          </a:p>
        </p:txBody>
      </p:sp>
      <p:sp>
        <p:nvSpPr>
          <p:cNvPr id="7" name="Text 5"/>
          <p:cNvSpPr/>
          <p:nvPr/>
        </p:nvSpPr>
        <p:spPr>
          <a:xfrm>
            <a:off x="1530906" y="2983587"/>
            <a:ext cx="3353753" cy="354330"/>
          </a:xfrm>
          <a:prstGeom prst="rect">
            <a:avLst/>
          </a:prstGeom>
          <a:noFill/>
          <a:ln/>
        </p:spPr>
        <p:txBody>
          <a:bodyPr wrap="none" rtlCol="0" anchor="t"/>
          <a:lstStyle/>
          <a:p>
            <a:pPr indent="0" marL="0">
              <a:lnSpc>
                <a:spcPts val="2791"/>
              </a:lnSpc>
              <a:buNone/>
            </a:pPr>
            <a:r>
              <a:rPr lang="en-US" sz="2233" b="1" spc="-67" kern="0" dirty="0">
                <a:solidFill>
                  <a:srgbClr val="272525"/>
                </a:solidFill>
                <a:latin typeface="Inter" pitchFamily="34" charset="0"/>
                <a:ea typeface="Inter" pitchFamily="34" charset="-122"/>
                <a:cs typeface="Inter" pitchFamily="34" charset="-120"/>
              </a:rPr>
              <a:t>Clear and Concise Syntax</a:t>
            </a:r>
            <a:endParaRPr lang="en-US" sz="2233" dirty="0"/>
          </a:p>
        </p:txBody>
      </p:sp>
      <p:sp>
        <p:nvSpPr>
          <p:cNvPr id="8" name="Text 6"/>
          <p:cNvSpPr/>
          <p:nvPr/>
        </p:nvSpPr>
        <p:spPr>
          <a:xfrm>
            <a:off x="1530906" y="3474006"/>
            <a:ext cx="5670947" cy="725805"/>
          </a:xfrm>
          <a:prstGeom prst="rect">
            <a:avLst/>
          </a:prstGeom>
          <a:noFill/>
          <a:ln/>
        </p:spPr>
        <p:txBody>
          <a:bodyPr wrap="square" rtlCol="0" anchor="t"/>
          <a:lstStyle/>
          <a:p>
            <a:pPr indent="0" marL="0">
              <a:lnSpc>
                <a:spcPts val="2858"/>
              </a:lnSpc>
              <a:buNone/>
            </a:pPr>
            <a:r>
              <a:rPr lang="en-US" sz="1786" spc="-36" kern="0" dirty="0">
                <a:solidFill>
                  <a:srgbClr val="272525"/>
                </a:solidFill>
                <a:latin typeface="Inter" pitchFamily="34" charset="0"/>
                <a:ea typeface="Inter" pitchFamily="34" charset="-122"/>
                <a:cs typeface="Inter" pitchFamily="34" charset="-120"/>
              </a:rPr>
              <a:t>Use simple commands and intuitive arguments for easy understanding and usability.</a:t>
            </a:r>
            <a:endParaRPr lang="en-US" sz="1786" dirty="0"/>
          </a:p>
        </p:txBody>
      </p:sp>
      <p:sp>
        <p:nvSpPr>
          <p:cNvPr id="9" name="Shape 7"/>
          <p:cNvSpPr/>
          <p:nvPr/>
        </p:nvSpPr>
        <p:spPr>
          <a:xfrm>
            <a:off x="7428667" y="2983587"/>
            <a:ext cx="510302" cy="510302"/>
          </a:xfrm>
          <a:prstGeom prst="roundRect">
            <a:avLst>
              <a:gd name="adj" fmla="val 20002"/>
            </a:avLst>
          </a:prstGeom>
          <a:solidFill>
            <a:srgbClr val="DADBF1"/>
          </a:solidFill>
          <a:ln w="7620">
            <a:solidFill>
              <a:srgbClr val="C0C1D7"/>
            </a:solidFill>
            <a:prstDash val="solid"/>
          </a:ln>
        </p:spPr>
      </p:sp>
      <p:sp>
        <p:nvSpPr>
          <p:cNvPr id="10" name="Text 8"/>
          <p:cNvSpPr/>
          <p:nvPr/>
        </p:nvSpPr>
        <p:spPr>
          <a:xfrm>
            <a:off x="7581662" y="3068598"/>
            <a:ext cx="204192" cy="340281"/>
          </a:xfrm>
          <a:prstGeom prst="rect">
            <a:avLst/>
          </a:prstGeom>
          <a:noFill/>
          <a:ln/>
        </p:spPr>
        <p:txBody>
          <a:bodyPr wrap="none" rtlCol="0" anchor="t"/>
          <a:lstStyle/>
          <a:p>
            <a:pPr algn="ctr" indent="0" marL="0">
              <a:lnSpc>
                <a:spcPts val="2679"/>
              </a:lnSpc>
              <a:buNone/>
            </a:pPr>
            <a:r>
              <a:rPr lang="en-US" sz="2679" b="1" spc="-80" kern="0" dirty="0">
                <a:solidFill>
                  <a:srgbClr val="272525"/>
                </a:solidFill>
                <a:latin typeface="Inter" pitchFamily="34" charset="0"/>
                <a:ea typeface="Inter" pitchFamily="34" charset="-122"/>
                <a:cs typeface="Inter" pitchFamily="34" charset="-120"/>
              </a:rPr>
              <a:t>2</a:t>
            </a:r>
            <a:endParaRPr lang="en-US" sz="2679" dirty="0"/>
          </a:p>
        </p:txBody>
      </p:sp>
      <p:sp>
        <p:nvSpPr>
          <p:cNvPr id="11" name="Text 9"/>
          <p:cNvSpPr/>
          <p:nvPr/>
        </p:nvSpPr>
        <p:spPr>
          <a:xfrm>
            <a:off x="8165783" y="2983587"/>
            <a:ext cx="2835235" cy="354330"/>
          </a:xfrm>
          <a:prstGeom prst="rect">
            <a:avLst/>
          </a:prstGeom>
          <a:noFill/>
          <a:ln/>
        </p:spPr>
        <p:txBody>
          <a:bodyPr wrap="none" rtlCol="0" anchor="t"/>
          <a:lstStyle/>
          <a:p>
            <a:pPr indent="0" marL="0">
              <a:lnSpc>
                <a:spcPts val="2791"/>
              </a:lnSpc>
              <a:buNone/>
            </a:pPr>
            <a:r>
              <a:rPr lang="en-US" sz="2233" b="1" spc="-67" kern="0" dirty="0">
                <a:solidFill>
                  <a:srgbClr val="272525"/>
                </a:solidFill>
                <a:latin typeface="Inter" pitchFamily="34" charset="0"/>
                <a:ea typeface="Inter" pitchFamily="34" charset="-122"/>
                <a:cs typeface="Inter" pitchFamily="34" charset="-120"/>
              </a:rPr>
              <a:t>User-Friendly Help</a:t>
            </a:r>
            <a:endParaRPr lang="en-US" sz="2233" dirty="0"/>
          </a:p>
        </p:txBody>
      </p:sp>
      <p:sp>
        <p:nvSpPr>
          <p:cNvPr id="12" name="Text 10"/>
          <p:cNvSpPr/>
          <p:nvPr/>
        </p:nvSpPr>
        <p:spPr>
          <a:xfrm>
            <a:off x="8165783" y="3474006"/>
            <a:ext cx="5670947" cy="725805"/>
          </a:xfrm>
          <a:prstGeom prst="rect">
            <a:avLst/>
          </a:prstGeom>
          <a:noFill/>
          <a:ln/>
        </p:spPr>
        <p:txBody>
          <a:bodyPr wrap="square" rtlCol="0" anchor="t"/>
          <a:lstStyle/>
          <a:p>
            <a:pPr indent="0" marL="0">
              <a:lnSpc>
                <a:spcPts val="2858"/>
              </a:lnSpc>
              <a:buNone/>
            </a:pPr>
            <a:r>
              <a:rPr lang="en-US" sz="1786" spc="-36" kern="0" dirty="0">
                <a:solidFill>
                  <a:srgbClr val="272525"/>
                </a:solidFill>
                <a:latin typeface="Inter" pitchFamily="34" charset="0"/>
                <a:ea typeface="Inter" pitchFamily="34" charset="-122"/>
                <a:cs typeface="Inter" pitchFamily="34" charset="-120"/>
              </a:rPr>
              <a:t>Provide comprehensive help messages with examples for each command and option.</a:t>
            </a:r>
            <a:endParaRPr lang="en-US" sz="1786" dirty="0"/>
          </a:p>
        </p:txBody>
      </p:sp>
      <p:sp>
        <p:nvSpPr>
          <p:cNvPr id="13" name="Shape 11"/>
          <p:cNvSpPr/>
          <p:nvPr/>
        </p:nvSpPr>
        <p:spPr>
          <a:xfrm>
            <a:off x="793790" y="4681776"/>
            <a:ext cx="510302" cy="510302"/>
          </a:xfrm>
          <a:prstGeom prst="roundRect">
            <a:avLst>
              <a:gd name="adj" fmla="val 20002"/>
            </a:avLst>
          </a:prstGeom>
          <a:solidFill>
            <a:srgbClr val="DADBF1"/>
          </a:solidFill>
          <a:ln w="7620">
            <a:solidFill>
              <a:srgbClr val="C0C1D7"/>
            </a:solidFill>
            <a:prstDash val="solid"/>
          </a:ln>
        </p:spPr>
      </p:sp>
      <p:sp>
        <p:nvSpPr>
          <p:cNvPr id="14" name="Text 12"/>
          <p:cNvSpPr/>
          <p:nvPr/>
        </p:nvSpPr>
        <p:spPr>
          <a:xfrm>
            <a:off x="941784" y="4766786"/>
            <a:ext cx="214193" cy="340281"/>
          </a:xfrm>
          <a:prstGeom prst="rect">
            <a:avLst/>
          </a:prstGeom>
          <a:noFill/>
          <a:ln/>
        </p:spPr>
        <p:txBody>
          <a:bodyPr wrap="none" rtlCol="0" anchor="t"/>
          <a:lstStyle/>
          <a:p>
            <a:pPr algn="ctr" indent="0" marL="0">
              <a:lnSpc>
                <a:spcPts val="2679"/>
              </a:lnSpc>
              <a:buNone/>
            </a:pPr>
            <a:r>
              <a:rPr lang="en-US" sz="2679" b="1" spc="-80" kern="0" dirty="0">
                <a:solidFill>
                  <a:srgbClr val="272525"/>
                </a:solidFill>
                <a:latin typeface="Inter" pitchFamily="34" charset="0"/>
                <a:ea typeface="Inter" pitchFamily="34" charset="-122"/>
                <a:cs typeface="Inter" pitchFamily="34" charset="-120"/>
              </a:rPr>
              <a:t>3</a:t>
            </a:r>
            <a:endParaRPr lang="en-US" sz="2679" dirty="0"/>
          </a:p>
        </p:txBody>
      </p:sp>
      <p:sp>
        <p:nvSpPr>
          <p:cNvPr id="15" name="Text 13"/>
          <p:cNvSpPr/>
          <p:nvPr/>
        </p:nvSpPr>
        <p:spPr>
          <a:xfrm>
            <a:off x="1530906" y="4681776"/>
            <a:ext cx="3766661" cy="354330"/>
          </a:xfrm>
          <a:prstGeom prst="rect">
            <a:avLst/>
          </a:prstGeom>
          <a:noFill/>
          <a:ln/>
        </p:spPr>
        <p:txBody>
          <a:bodyPr wrap="none" rtlCol="0" anchor="t"/>
          <a:lstStyle/>
          <a:p>
            <a:pPr indent="0" marL="0">
              <a:lnSpc>
                <a:spcPts val="2791"/>
              </a:lnSpc>
              <a:buNone/>
            </a:pPr>
            <a:r>
              <a:rPr lang="en-US" sz="2233" b="1" spc="-67" kern="0" dirty="0">
                <a:solidFill>
                  <a:srgbClr val="272525"/>
                </a:solidFill>
                <a:latin typeface="Inter" pitchFamily="34" charset="0"/>
                <a:ea typeface="Inter" pitchFamily="34" charset="-122"/>
                <a:cs typeface="Inter" pitchFamily="34" charset="-120"/>
              </a:rPr>
              <a:t>Error Handling and Feedback</a:t>
            </a:r>
            <a:endParaRPr lang="en-US" sz="2233" dirty="0"/>
          </a:p>
        </p:txBody>
      </p:sp>
      <p:sp>
        <p:nvSpPr>
          <p:cNvPr id="16" name="Text 14"/>
          <p:cNvSpPr/>
          <p:nvPr/>
        </p:nvSpPr>
        <p:spPr>
          <a:xfrm>
            <a:off x="1530906" y="5172194"/>
            <a:ext cx="5670947" cy="725805"/>
          </a:xfrm>
          <a:prstGeom prst="rect">
            <a:avLst/>
          </a:prstGeom>
          <a:noFill/>
          <a:ln/>
        </p:spPr>
        <p:txBody>
          <a:bodyPr wrap="square" rtlCol="0" anchor="t"/>
          <a:lstStyle/>
          <a:p>
            <a:pPr indent="0" marL="0">
              <a:lnSpc>
                <a:spcPts val="2858"/>
              </a:lnSpc>
              <a:buNone/>
            </a:pPr>
            <a:r>
              <a:rPr lang="en-US" sz="1786" spc="-36" kern="0" dirty="0">
                <a:solidFill>
                  <a:srgbClr val="272525"/>
                </a:solidFill>
                <a:latin typeface="Inter" pitchFamily="34" charset="0"/>
                <a:ea typeface="Inter" pitchFamily="34" charset="-122"/>
                <a:cs typeface="Inter" pitchFamily="34" charset="-120"/>
              </a:rPr>
              <a:t>Handle errors gracefully, providing informative messages to guide users.</a:t>
            </a:r>
            <a:endParaRPr lang="en-US" sz="1786" dirty="0"/>
          </a:p>
        </p:txBody>
      </p:sp>
      <p:sp>
        <p:nvSpPr>
          <p:cNvPr id="17" name="Shape 15"/>
          <p:cNvSpPr/>
          <p:nvPr/>
        </p:nvSpPr>
        <p:spPr>
          <a:xfrm>
            <a:off x="7428667" y="4681776"/>
            <a:ext cx="510302" cy="510302"/>
          </a:xfrm>
          <a:prstGeom prst="roundRect">
            <a:avLst>
              <a:gd name="adj" fmla="val 20002"/>
            </a:avLst>
          </a:prstGeom>
          <a:solidFill>
            <a:srgbClr val="DADBF1"/>
          </a:solidFill>
          <a:ln w="7620">
            <a:solidFill>
              <a:srgbClr val="C0C1D7"/>
            </a:solidFill>
            <a:prstDash val="solid"/>
          </a:ln>
        </p:spPr>
      </p:sp>
      <p:sp>
        <p:nvSpPr>
          <p:cNvPr id="18" name="Text 16"/>
          <p:cNvSpPr/>
          <p:nvPr/>
        </p:nvSpPr>
        <p:spPr>
          <a:xfrm>
            <a:off x="7573566" y="4766786"/>
            <a:ext cx="220504" cy="340281"/>
          </a:xfrm>
          <a:prstGeom prst="rect">
            <a:avLst/>
          </a:prstGeom>
          <a:noFill/>
          <a:ln/>
        </p:spPr>
        <p:txBody>
          <a:bodyPr wrap="none" rtlCol="0" anchor="t"/>
          <a:lstStyle/>
          <a:p>
            <a:pPr algn="ctr" indent="0" marL="0">
              <a:lnSpc>
                <a:spcPts val="2679"/>
              </a:lnSpc>
              <a:buNone/>
            </a:pPr>
            <a:r>
              <a:rPr lang="en-US" sz="2679" b="1" spc="-80" kern="0" dirty="0">
                <a:solidFill>
                  <a:srgbClr val="272525"/>
                </a:solidFill>
                <a:latin typeface="Inter" pitchFamily="34" charset="0"/>
                <a:ea typeface="Inter" pitchFamily="34" charset="-122"/>
                <a:cs typeface="Inter" pitchFamily="34" charset="-120"/>
              </a:rPr>
              <a:t>4</a:t>
            </a:r>
            <a:endParaRPr lang="en-US" sz="2679" dirty="0"/>
          </a:p>
        </p:txBody>
      </p:sp>
      <p:sp>
        <p:nvSpPr>
          <p:cNvPr id="19" name="Text 17"/>
          <p:cNvSpPr/>
          <p:nvPr/>
        </p:nvSpPr>
        <p:spPr>
          <a:xfrm>
            <a:off x="8165783" y="4681776"/>
            <a:ext cx="2929771" cy="354330"/>
          </a:xfrm>
          <a:prstGeom prst="rect">
            <a:avLst/>
          </a:prstGeom>
          <a:noFill/>
          <a:ln/>
        </p:spPr>
        <p:txBody>
          <a:bodyPr wrap="none" rtlCol="0" anchor="t"/>
          <a:lstStyle/>
          <a:p>
            <a:pPr indent="0" marL="0">
              <a:lnSpc>
                <a:spcPts val="2791"/>
              </a:lnSpc>
              <a:buNone/>
            </a:pPr>
            <a:r>
              <a:rPr lang="en-US" sz="2233" b="1" spc="-67" kern="0" dirty="0">
                <a:solidFill>
                  <a:srgbClr val="272525"/>
                </a:solidFill>
                <a:latin typeface="Inter" pitchFamily="34" charset="0"/>
                <a:ea typeface="Inter" pitchFamily="34" charset="-122"/>
                <a:cs typeface="Inter" pitchFamily="34" charset="-120"/>
              </a:rPr>
              <a:t>Consistent Formatting</a:t>
            </a:r>
            <a:endParaRPr lang="en-US" sz="2233" dirty="0"/>
          </a:p>
        </p:txBody>
      </p:sp>
      <p:sp>
        <p:nvSpPr>
          <p:cNvPr id="20" name="Text 18"/>
          <p:cNvSpPr/>
          <p:nvPr/>
        </p:nvSpPr>
        <p:spPr>
          <a:xfrm>
            <a:off x="8165783" y="5172194"/>
            <a:ext cx="5670947" cy="725805"/>
          </a:xfrm>
          <a:prstGeom prst="rect">
            <a:avLst/>
          </a:prstGeom>
          <a:noFill/>
          <a:ln/>
        </p:spPr>
        <p:txBody>
          <a:bodyPr wrap="square" rtlCol="0" anchor="t"/>
          <a:lstStyle/>
          <a:p>
            <a:pPr indent="0" marL="0">
              <a:lnSpc>
                <a:spcPts val="2858"/>
              </a:lnSpc>
              <a:buNone/>
            </a:pPr>
            <a:r>
              <a:rPr lang="en-US" sz="1786" spc="-36" kern="0" dirty="0">
                <a:solidFill>
                  <a:srgbClr val="272525"/>
                </a:solidFill>
                <a:latin typeface="Inter" pitchFamily="34" charset="0"/>
                <a:ea typeface="Inter" pitchFamily="34" charset="-122"/>
                <a:cs typeface="Inter" pitchFamily="34" charset="-120"/>
              </a:rPr>
              <a:t>Maintain consistent output formatting for readability and user expectations.</a:t>
            </a:r>
            <a:endParaRPr lang="en-US" sz="1786" dirty="0"/>
          </a:p>
        </p:txBody>
      </p:sp>
      <p:pic>
        <p:nvPicPr>
          <p:cNvPr id="21" name="Image 0" descr="preencoded.png">    </p:cNvPr>
          <p:cNvPicPr>
            <a:picLocks noChangeAspect="1"/>
          </p:cNvPicPr>
          <p:nvPr/>
        </p:nvPicPr>
        <p:blipFill>
          <a:blip r:embed="rId1"/>
          <a:stretch>
            <a:fillRect/>
          </a:stretch>
        </p:blipFill>
        <p:spPr>
          <a:xfrm>
            <a:off x="793790" y="6153150"/>
            <a:ext cx="2778562" cy="51030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793790" y="1601510"/>
            <a:ext cx="7193875" cy="708779"/>
          </a:xfrm>
          <a:prstGeom prst="rect">
            <a:avLst/>
          </a:prstGeom>
          <a:noFill/>
          <a:ln/>
        </p:spPr>
        <p:txBody>
          <a:bodyPr wrap="none" rtlCol="0" anchor="t"/>
          <a:lstStyle/>
          <a:p>
            <a:pPr indent="0" marL="0">
              <a:lnSpc>
                <a:spcPts val="5581"/>
              </a:lnSpc>
              <a:buNone/>
            </a:pPr>
            <a:r>
              <a:rPr lang="en-US" sz="4465" b="1" spc="-134" kern="0" dirty="0">
                <a:solidFill>
                  <a:srgbClr val="000000"/>
                </a:solidFill>
                <a:latin typeface="Inter" pitchFamily="34" charset="0"/>
                <a:ea typeface="Inter" pitchFamily="34" charset="-122"/>
                <a:cs typeface="Inter" pitchFamily="34" charset="-120"/>
              </a:rPr>
              <a:t>Enhancing User Experience</a:t>
            </a:r>
            <a:endParaRPr lang="en-US" sz="4465" dirty="0"/>
          </a:p>
        </p:txBody>
      </p:sp>
      <p:pic>
        <p:nvPicPr>
          <p:cNvPr id="5" name="Image 0" descr="preencoded.png">    </p:cNvPr>
          <p:cNvPicPr>
            <a:picLocks noChangeAspect="1"/>
          </p:cNvPicPr>
          <p:nvPr/>
        </p:nvPicPr>
        <p:blipFill>
          <a:blip r:embed="rId1"/>
          <a:stretch>
            <a:fillRect/>
          </a:stretch>
        </p:blipFill>
        <p:spPr>
          <a:xfrm>
            <a:off x="793790" y="2763917"/>
            <a:ext cx="566976" cy="566976"/>
          </a:xfrm>
          <a:prstGeom prst="rect">
            <a:avLst/>
          </a:prstGeom>
        </p:spPr>
      </p:pic>
      <p:sp>
        <p:nvSpPr>
          <p:cNvPr id="6" name="Text 3"/>
          <p:cNvSpPr/>
          <p:nvPr/>
        </p:nvSpPr>
        <p:spPr>
          <a:xfrm>
            <a:off x="793790" y="3557707"/>
            <a:ext cx="2835235" cy="354330"/>
          </a:xfrm>
          <a:prstGeom prst="rect">
            <a:avLst/>
          </a:prstGeom>
          <a:noFill/>
          <a:ln/>
        </p:spPr>
        <p:txBody>
          <a:bodyPr wrap="none" rtlCol="0" anchor="t"/>
          <a:lstStyle/>
          <a:p>
            <a:pPr algn="l" indent="0" marL="0">
              <a:lnSpc>
                <a:spcPts val="2791"/>
              </a:lnSpc>
              <a:buNone/>
            </a:pPr>
            <a:r>
              <a:rPr lang="en-US" sz="2233" b="1" spc="-67" kern="0" dirty="0">
                <a:solidFill>
                  <a:srgbClr val="272525"/>
                </a:solidFill>
                <a:latin typeface="Inter" pitchFamily="34" charset="0"/>
                <a:ea typeface="Inter" pitchFamily="34" charset="-122"/>
                <a:cs typeface="Inter" pitchFamily="34" charset="-120"/>
              </a:rPr>
              <a:t>User-Friendly Help</a:t>
            </a:r>
            <a:endParaRPr lang="en-US" sz="2233" dirty="0"/>
          </a:p>
        </p:txBody>
      </p:sp>
      <p:sp>
        <p:nvSpPr>
          <p:cNvPr id="7" name="Text 4"/>
          <p:cNvSpPr/>
          <p:nvPr/>
        </p:nvSpPr>
        <p:spPr>
          <a:xfrm>
            <a:off x="793790" y="4048125"/>
            <a:ext cx="3005495" cy="1451610"/>
          </a:xfrm>
          <a:prstGeom prst="rect">
            <a:avLst/>
          </a:prstGeom>
          <a:noFill/>
          <a:ln/>
        </p:spPr>
        <p:txBody>
          <a:bodyPr wrap="square" rtlCol="0" anchor="t"/>
          <a:lstStyle/>
          <a:p>
            <a:pPr algn="l" indent="0" marL="0">
              <a:lnSpc>
                <a:spcPts val="2858"/>
              </a:lnSpc>
              <a:buNone/>
            </a:pPr>
            <a:r>
              <a:rPr lang="en-US" sz="1786" spc="-36" kern="0" dirty="0">
                <a:solidFill>
                  <a:srgbClr val="272525"/>
                </a:solidFill>
                <a:latin typeface="Inter" pitchFamily="34" charset="0"/>
                <a:ea typeface="Inter" pitchFamily="34" charset="-122"/>
                <a:cs typeface="Inter" pitchFamily="34" charset="-120"/>
              </a:rPr>
              <a:t>Provide clear and concise help messages with examples for easy understanding.</a:t>
            </a:r>
            <a:endParaRPr lang="en-US" sz="1786" dirty="0"/>
          </a:p>
        </p:txBody>
      </p:sp>
      <p:pic>
        <p:nvPicPr>
          <p:cNvPr id="8" name="Image 1" descr="preencoded.png">    </p:cNvPr>
          <p:cNvPicPr>
            <a:picLocks noChangeAspect="1"/>
          </p:cNvPicPr>
          <p:nvPr/>
        </p:nvPicPr>
        <p:blipFill>
          <a:blip r:embed="rId2"/>
          <a:stretch>
            <a:fillRect/>
          </a:stretch>
        </p:blipFill>
        <p:spPr>
          <a:xfrm>
            <a:off x="4139446" y="2763917"/>
            <a:ext cx="566976" cy="566976"/>
          </a:xfrm>
          <a:prstGeom prst="rect">
            <a:avLst/>
          </a:prstGeom>
        </p:spPr>
      </p:pic>
      <p:sp>
        <p:nvSpPr>
          <p:cNvPr id="9" name="Text 5"/>
          <p:cNvSpPr/>
          <p:nvPr/>
        </p:nvSpPr>
        <p:spPr>
          <a:xfrm>
            <a:off x="4139446" y="3557707"/>
            <a:ext cx="2835235" cy="354330"/>
          </a:xfrm>
          <a:prstGeom prst="rect">
            <a:avLst/>
          </a:prstGeom>
          <a:noFill/>
          <a:ln/>
        </p:spPr>
        <p:txBody>
          <a:bodyPr wrap="none" rtlCol="0" anchor="t"/>
          <a:lstStyle/>
          <a:p>
            <a:pPr algn="l" indent="0" marL="0">
              <a:lnSpc>
                <a:spcPts val="2791"/>
              </a:lnSpc>
              <a:buNone/>
            </a:pPr>
            <a:r>
              <a:rPr lang="en-US" sz="2233" b="1" spc="-67" kern="0" dirty="0">
                <a:solidFill>
                  <a:srgbClr val="272525"/>
                </a:solidFill>
                <a:latin typeface="Inter" pitchFamily="34" charset="0"/>
                <a:ea typeface="Inter" pitchFamily="34" charset="-122"/>
                <a:cs typeface="Inter" pitchFamily="34" charset="-120"/>
              </a:rPr>
              <a:t>Informative Feedback</a:t>
            </a:r>
            <a:endParaRPr lang="en-US" sz="2233" dirty="0"/>
          </a:p>
        </p:txBody>
      </p:sp>
      <p:sp>
        <p:nvSpPr>
          <p:cNvPr id="10" name="Text 6"/>
          <p:cNvSpPr/>
          <p:nvPr/>
        </p:nvSpPr>
        <p:spPr>
          <a:xfrm>
            <a:off x="4139446" y="4048125"/>
            <a:ext cx="3005614" cy="1814513"/>
          </a:xfrm>
          <a:prstGeom prst="rect">
            <a:avLst/>
          </a:prstGeom>
          <a:noFill/>
          <a:ln/>
        </p:spPr>
        <p:txBody>
          <a:bodyPr wrap="square" rtlCol="0" anchor="t"/>
          <a:lstStyle/>
          <a:p>
            <a:pPr algn="l" indent="0" marL="0">
              <a:lnSpc>
                <a:spcPts val="2858"/>
              </a:lnSpc>
              <a:buNone/>
            </a:pPr>
            <a:r>
              <a:rPr lang="en-US" sz="1786" spc="-36" kern="0" dirty="0">
                <a:solidFill>
                  <a:srgbClr val="272525"/>
                </a:solidFill>
                <a:latin typeface="Inter" pitchFamily="34" charset="0"/>
                <a:ea typeface="Inter" pitchFamily="34" charset="-122"/>
                <a:cs typeface="Inter" pitchFamily="34" charset="-120"/>
              </a:rPr>
              <a:t>Give users timely and relevant feedback on their commands, including progress updates and error messages.</a:t>
            </a:r>
            <a:endParaRPr lang="en-US" sz="1786" dirty="0"/>
          </a:p>
        </p:txBody>
      </p:sp>
      <p:pic>
        <p:nvPicPr>
          <p:cNvPr id="11" name="Image 2" descr="preencoded.png">    </p:cNvPr>
          <p:cNvPicPr>
            <a:picLocks noChangeAspect="1"/>
          </p:cNvPicPr>
          <p:nvPr/>
        </p:nvPicPr>
        <p:blipFill>
          <a:blip r:embed="rId3"/>
          <a:stretch>
            <a:fillRect/>
          </a:stretch>
        </p:blipFill>
        <p:spPr>
          <a:xfrm>
            <a:off x="7485221" y="2763917"/>
            <a:ext cx="566976" cy="566976"/>
          </a:xfrm>
          <a:prstGeom prst="rect">
            <a:avLst/>
          </a:prstGeom>
        </p:spPr>
      </p:pic>
      <p:sp>
        <p:nvSpPr>
          <p:cNvPr id="12" name="Text 7"/>
          <p:cNvSpPr/>
          <p:nvPr/>
        </p:nvSpPr>
        <p:spPr>
          <a:xfrm>
            <a:off x="7485221" y="3557707"/>
            <a:ext cx="2835235" cy="354330"/>
          </a:xfrm>
          <a:prstGeom prst="rect">
            <a:avLst/>
          </a:prstGeom>
          <a:noFill/>
          <a:ln/>
        </p:spPr>
        <p:txBody>
          <a:bodyPr wrap="none" rtlCol="0" anchor="t"/>
          <a:lstStyle/>
          <a:p>
            <a:pPr algn="l" indent="0" marL="0">
              <a:lnSpc>
                <a:spcPts val="2791"/>
              </a:lnSpc>
              <a:buNone/>
            </a:pPr>
            <a:r>
              <a:rPr lang="en-US" sz="2233" b="1" spc="-67" kern="0" dirty="0">
                <a:solidFill>
                  <a:srgbClr val="272525"/>
                </a:solidFill>
                <a:latin typeface="Inter" pitchFamily="34" charset="0"/>
                <a:ea typeface="Inter" pitchFamily="34" charset="-122"/>
                <a:cs typeface="Inter" pitchFamily="34" charset="-120"/>
              </a:rPr>
              <a:t>Input Suggestions</a:t>
            </a:r>
            <a:endParaRPr lang="en-US" sz="2233" dirty="0"/>
          </a:p>
        </p:txBody>
      </p:sp>
      <p:sp>
        <p:nvSpPr>
          <p:cNvPr id="13" name="Text 8"/>
          <p:cNvSpPr/>
          <p:nvPr/>
        </p:nvSpPr>
        <p:spPr>
          <a:xfrm>
            <a:off x="7485221" y="4048125"/>
            <a:ext cx="3005614" cy="1814513"/>
          </a:xfrm>
          <a:prstGeom prst="rect">
            <a:avLst/>
          </a:prstGeom>
          <a:noFill/>
          <a:ln/>
        </p:spPr>
        <p:txBody>
          <a:bodyPr wrap="square" rtlCol="0" anchor="t"/>
          <a:lstStyle/>
          <a:p>
            <a:pPr algn="l" indent="0" marL="0">
              <a:lnSpc>
                <a:spcPts val="2858"/>
              </a:lnSpc>
              <a:buNone/>
            </a:pPr>
            <a:r>
              <a:rPr lang="en-US" sz="1786" spc="-36" kern="0" dirty="0">
                <a:solidFill>
                  <a:srgbClr val="272525"/>
                </a:solidFill>
                <a:latin typeface="Inter" pitchFamily="34" charset="0"/>
                <a:ea typeface="Inter" pitchFamily="34" charset="-122"/>
                <a:cs typeface="Inter" pitchFamily="34" charset="-120"/>
              </a:rPr>
              <a:t>Offer autocompletion and suggestions for commands and arguments, reducing errors and improving efficiency.</a:t>
            </a:r>
            <a:endParaRPr lang="en-US" sz="1786" dirty="0"/>
          </a:p>
        </p:txBody>
      </p:sp>
      <p:pic>
        <p:nvPicPr>
          <p:cNvPr id="14" name="Image 3" descr="preencoded.png">    </p:cNvPr>
          <p:cNvPicPr>
            <a:picLocks noChangeAspect="1"/>
          </p:cNvPicPr>
          <p:nvPr/>
        </p:nvPicPr>
        <p:blipFill>
          <a:blip r:embed="rId4"/>
          <a:stretch>
            <a:fillRect/>
          </a:stretch>
        </p:blipFill>
        <p:spPr>
          <a:xfrm>
            <a:off x="10830997" y="2763917"/>
            <a:ext cx="566976" cy="566976"/>
          </a:xfrm>
          <a:prstGeom prst="rect">
            <a:avLst/>
          </a:prstGeom>
        </p:spPr>
      </p:pic>
      <p:sp>
        <p:nvSpPr>
          <p:cNvPr id="15" name="Text 9"/>
          <p:cNvSpPr/>
          <p:nvPr/>
        </p:nvSpPr>
        <p:spPr>
          <a:xfrm>
            <a:off x="10830997" y="3557707"/>
            <a:ext cx="2835235" cy="354330"/>
          </a:xfrm>
          <a:prstGeom prst="rect">
            <a:avLst/>
          </a:prstGeom>
          <a:noFill/>
          <a:ln/>
        </p:spPr>
        <p:txBody>
          <a:bodyPr wrap="none" rtlCol="0" anchor="t"/>
          <a:lstStyle/>
          <a:p>
            <a:pPr algn="l" indent="0" marL="0">
              <a:lnSpc>
                <a:spcPts val="2791"/>
              </a:lnSpc>
              <a:buNone/>
            </a:pPr>
            <a:r>
              <a:rPr lang="en-US" sz="2233" b="1" spc="-67" kern="0" dirty="0">
                <a:solidFill>
                  <a:srgbClr val="272525"/>
                </a:solidFill>
                <a:latin typeface="Inter" pitchFamily="34" charset="0"/>
                <a:ea typeface="Inter" pitchFamily="34" charset="-122"/>
                <a:cs typeface="Inter" pitchFamily="34" charset="-120"/>
              </a:rPr>
              <a:t>Progress Indicators</a:t>
            </a:r>
            <a:endParaRPr lang="en-US" sz="2233" dirty="0"/>
          </a:p>
        </p:txBody>
      </p:sp>
      <p:sp>
        <p:nvSpPr>
          <p:cNvPr id="16" name="Text 10"/>
          <p:cNvSpPr/>
          <p:nvPr/>
        </p:nvSpPr>
        <p:spPr>
          <a:xfrm>
            <a:off x="10830997" y="4048125"/>
            <a:ext cx="3005614" cy="1088708"/>
          </a:xfrm>
          <a:prstGeom prst="rect">
            <a:avLst/>
          </a:prstGeom>
          <a:noFill/>
          <a:ln/>
        </p:spPr>
        <p:txBody>
          <a:bodyPr wrap="square" rtlCol="0" anchor="t"/>
          <a:lstStyle/>
          <a:p>
            <a:pPr algn="l" indent="0" marL="0">
              <a:lnSpc>
                <a:spcPts val="2858"/>
              </a:lnSpc>
              <a:buNone/>
            </a:pPr>
            <a:r>
              <a:rPr lang="en-US" sz="1786" spc="-36" kern="0" dirty="0">
                <a:solidFill>
                  <a:srgbClr val="272525"/>
                </a:solidFill>
                <a:latin typeface="Inter" pitchFamily="34" charset="0"/>
                <a:ea typeface="Inter" pitchFamily="34" charset="-122"/>
                <a:cs typeface="Inter" pitchFamily="34" charset="-120"/>
              </a:rPr>
              <a:t>Display visual indicators like progress bars to show the status of long-running tasks.</a:t>
            </a:r>
            <a:endParaRPr lang="en-US" sz="1786" dirty="0"/>
          </a:p>
        </p:txBody>
      </p:sp>
      <p:pic>
        <p:nvPicPr>
          <p:cNvPr id="17" name="Image 4" descr="preencoded.png">    </p:cNvPr>
          <p:cNvPicPr>
            <a:picLocks noChangeAspect="1"/>
          </p:cNvPicPr>
          <p:nvPr/>
        </p:nvPicPr>
        <p:blipFill>
          <a:blip r:embed="rId5"/>
          <a:stretch>
            <a:fillRect/>
          </a:stretch>
        </p:blipFill>
        <p:spPr>
          <a:xfrm>
            <a:off x="793790" y="6117788"/>
            <a:ext cx="2778562" cy="51030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63533"/>
          </a:xfrm>
          <a:prstGeom prst="rect">
            <a:avLst/>
          </a:prstGeom>
          <a:solidFill>
            <a:srgbClr val="FFFFFF"/>
          </a:solidFill>
          <a:ln/>
        </p:spPr>
      </p:sp>
      <p:sp>
        <p:nvSpPr>
          <p:cNvPr id="4" name="Text 2"/>
          <p:cNvSpPr/>
          <p:nvPr/>
        </p:nvSpPr>
        <p:spPr>
          <a:xfrm>
            <a:off x="782955" y="615196"/>
            <a:ext cx="10392728" cy="699135"/>
          </a:xfrm>
          <a:prstGeom prst="rect">
            <a:avLst/>
          </a:prstGeom>
          <a:noFill/>
          <a:ln/>
        </p:spPr>
        <p:txBody>
          <a:bodyPr wrap="none" rtlCol="0" anchor="t"/>
          <a:lstStyle/>
          <a:p>
            <a:pPr indent="0" marL="0">
              <a:lnSpc>
                <a:spcPts val="5505"/>
              </a:lnSpc>
              <a:buNone/>
            </a:pPr>
            <a:r>
              <a:rPr lang="en-US" sz="4404" b="1" spc="-132" kern="0" dirty="0">
                <a:solidFill>
                  <a:srgbClr val="000000"/>
                </a:solidFill>
                <a:latin typeface="Inter" pitchFamily="34" charset="0"/>
                <a:ea typeface="Inter" pitchFamily="34" charset="-122"/>
                <a:cs typeface="Inter" pitchFamily="34" charset="-120"/>
              </a:rPr>
              <a:t>Common Use Cases for CLI Applications</a:t>
            </a:r>
            <a:endParaRPr lang="en-US" sz="4404" dirty="0"/>
          </a:p>
        </p:txBody>
      </p:sp>
      <p:pic>
        <p:nvPicPr>
          <p:cNvPr id="5" name="Image 0" descr="preencoded.png">    </p:cNvPr>
          <p:cNvPicPr>
            <a:picLocks noChangeAspect="1"/>
          </p:cNvPicPr>
          <p:nvPr/>
        </p:nvPicPr>
        <p:blipFill>
          <a:blip r:embed="rId1"/>
          <a:stretch>
            <a:fillRect/>
          </a:stretch>
        </p:blipFill>
        <p:spPr>
          <a:xfrm>
            <a:off x="782955" y="1761768"/>
            <a:ext cx="3014424" cy="1862971"/>
          </a:xfrm>
          <a:prstGeom prst="rect">
            <a:avLst/>
          </a:prstGeom>
        </p:spPr>
      </p:pic>
      <p:sp>
        <p:nvSpPr>
          <p:cNvPr id="6" name="Text 3"/>
          <p:cNvSpPr/>
          <p:nvPr/>
        </p:nvSpPr>
        <p:spPr>
          <a:xfrm>
            <a:off x="782955" y="3904297"/>
            <a:ext cx="2949893" cy="349568"/>
          </a:xfrm>
          <a:prstGeom prst="rect">
            <a:avLst/>
          </a:prstGeom>
          <a:noFill/>
          <a:ln/>
        </p:spPr>
        <p:txBody>
          <a:bodyPr wrap="none" rtlCol="0" anchor="t"/>
          <a:lstStyle/>
          <a:p>
            <a:pPr algn="l" indent="0" marL="0">
              <a:lnSpc>
                <a:spcPts val="2752"/>
              </a:lnSpc>
              <a:buNone/>
            </a:pPr>
            <a:r>
              <a:rPr lang="en-US" sz="2202" b="1" spc="-66" kern="0" dirty="0">
                <a:solidFill>
                  <a:srgbClr val="272525"/>
                </a:solidFill>
                <a:latin typeface="Inter" pitchFamily="34" charset="0"/>
                <a:ea typeface="Inter" pitchFamily="34" charset="-122"/>
                <a:cs typeface="Inter" pitchFamily="34" charset="-120"/>
              </a:rPr>
              <a:t>System Administration</a:t>
            </a:r>
            <a:endParaRPr lang="en-US" sz="2202" dirty="0"/>
          </a:p>
        </p:txBody>
      </p:sp>
      <p:sp>
        <p:nvSpPr>
          <p:cNvPr id="7" name="Text 4"/>
          <p:cNvSpPr/>
          <p:nvPr/>
        </p:nvSpPr>
        <p:spPr>
          <a:xfrm>
            <a:off x="782955" y="4388048"/>
            <a:ext cx="3014424" cy="1789509"/>
          </a:xfrm>
          <a:prstGeom prst="rect">
            <a:avLst/>
          </a:prstGeom>
          <a:noFill/>
          <a:ln/>
        </p:spPr>
        <p:txBody>
          <a:bodyPr wrap="square" rtlCol="0" anchor="t"/>
          <a:lstStyle/>
          <a:p>
            <a:pPr algn="l" indent="0" marL="0">
              <a:lnSpc>
                <a:spcPts val="2819"/>
              </a:lnSpc>
              <a:buNone/>
            </a:pPr>
            <a:r>
              <a:rPr lang="en-US" sz="1762" spc="-35" kern="0" dirty="0">
                <a:solidFill>
                  <a:srgbClr val="272525"/>
                </a:solidFill>
                <a:latin typeface="Inter" pitchFamily="34" charset="0"/>
                <a:ea typeface="Inter" pitchFamily="34" charset="-122"/>
                <a:cs typeface="Inter" pitchFamily="34" charset="-120"/>
              </a:rPr>
              <a:t>CLI applications are essential for system administration tasks, managing servers, and automating repetitive operations.</a:t>
            </a:r>
            <a:endParaRPr lang="en-US" sz="1762" dirty="0"/>
          </a:p>
        </p:txBody>
      </p:sp>
      <p:pic>
        <p:nvPicPr>
          <p:cNvPr id="8" name="Image 1" descr="preencoded.png">    </p:cNvPr>
          <p:cNvPicPr>
            <a:picLocks noChangeAspect="1"/>
          </p:cNvPicPr>
          <p:nvPr/>
        </p:nvPicPr>
        <p:blipFill>
          <a:blip r:embed="rId2"/>
          <a:stretch>
            <a:fillRect/>
          </a:stretch>
        </p:blipFill>
        <p:spPr>
          <a:xfrm>
            <a:off x="4132898" y="1761768"/>
            <a:ext cx="3014543" cy="1863090"/>
          </a:xfrm>
          <a:prstGeom prst="rect">
            <a:avLst/>
          </a:prstGeom>
        </p:spPr>
      </p:pic>
      <p:sp>
        <p:nvSpPr>
          <p:cNvPr id="9" name="Text 5"/>
          <p:cNvSpPr/>
          <p:nvPr/>
        </p:nvSpPr>
        <p:spPr>
          <a:xfrm>
            <a:off x="4132898" y="3904417"/>
            <a:ext cx="2962989" cy="349568"/>
          </a:xfrm>
          <a:prstGeom prst="rect">
            <a:avLst/>
          </a:prstGeom>
          <a:noFill/>
          <a:ln/>
        </p:spPr>
        <p:txBody>
          <a:bodyPr wrap="none" rtlCol="0" anchor="t"/>
          <a:lstStyle/>
          <a:p>
            <a:pPr algn="l" indent="0" marL="0">
              <a:lnSpc>
                <a:spcPts val="2752"/>
              </a:lnSpc>
              <a:buNone/>
            </a:pPr>
            <a:r>
              <a:rPr lang="en-US" sz="2202" b="1" spc="-66" kern="0" dirty="0">
                <a:solidFill>
                  <a:srgbClr val="272525"/>
                </a:solidFill>
                <a:latin typeface="Inter" pitchFamily="34" charset="0"/>
                <a:ea typeface="Inter" pitchFamily="34" charset="-122"/>
                <a:cs typeface="Inter" pitchFamily="34" charset="-120"/>
              </a:rPr>
              <a:t>Software Development</a:t>
            </a:r>
            <a:endParaRPr lang="en-US" sz="2202" dirty="0"/>
          </a:p>
        </p:txBody>
      </p:sp>
      <p:sp>
        <p:nvSpPr>
          <p:cNvPr id="10" name="Text 6"/>
          <p:cNvSpPr/>
          <p:nvPr/>
        </p:nvSpPr>
        <p:spPr>
          <a:xfrm>
            <a:off x="4132898" y="4388168"/>
            <a:ext cx="3014543" cy="2505313"/>
          </a:xfrm>
          <a:prstGeom prst="rect">
            <a:avLst/>
          </a:prstGeom>
          <a:noFill/>
          <a:ln/>
        </p:spPr>
        <p:txBody>
          <a:bodyPr wrap="square" rtlCol="0" anchor="t"/>
          <a:lstStyle/>
          <a:p>
            <a:pPr algn="l" indent="0" marL="0">
              <a:lnSpc>
                <a:spcPts val="2819"/>
              </a:lnSpc>
              <a:buNone/>
            </a:pPr>
            <a:r>
              <a:rPr lang="en-US" sz="1762" spc="-35" kern="0" dirty="0">
                <a:solidFill>
                  <a:srgbClr val="272525"/>
                </a:solidFill>
                <a:latin typeface="Inter" pitchFamily="34" charset="0"/>
                <a:ea typeface="Inter" pitchFamily="34" charset="-122"/>
                <a:cs typeface="Inter" pitchFamily="34" charset="-120"/>
              </a:rPr>
              <a:t>Developers use CLI tools for building, testing, and deploying software, interacting with version control systems, and managing project dependencies.</a:t>
            </a:r>
            <a:endParaRPr lang="en-US" sz="1762" dirty="0"/>
          </a:p>
        </p:txBody>
      </p:sp>
      <p:pic>
        <p:nvPicPr>
          <p:cNvPr id="11" name="Image 2" descr="preencoded.png">    </p:cNvPr>
          <p:cNvPicPr>
            <a:picLocks noChangeAspect="1"/>
          </p:cNvPicPr>
          <p:nvPr/>
        </p:nvPicPr>
        <p:blipFill>
          <a:blip r:embed="rId3"/>
          <a:stretch>
            <a:fillRect/>
          </a:stretch>
        </p:blipFill>
        <p:spPr>
          <a:xfrm>
            <a:off x="7482959" y="1761768"/>
            <a:ext cx="3014424" cy="1862971"/>
          </a:xfrm>
          <a:prstGeom prst="rect">
            <a:avLst/>
          </a:prstGeom>
        </p:spPr>
      </p:pic>
      <p:sp>
        <p:nvSpPr>
          <p:cNvPr id="12" name="Text 7"/>
          <p:cNvSpPr/>
          <p:nvPr/>
        </p:nvSpPr>
        <p:spPr>
          <a:xfrm>
            <a:off x="7482959" y="3904297"/>
            <a:ext cx="3014424" cy="699135"/>
          </a:xfrm>
          <a:prstGeom prst="rect">
            <a:avLst/>
          </a:prstGeom>
          <a:noFill/>
          <a:ln/>
        </p:spPr>
        <p:txBody>
          <a:bodyPr wrap="square" rtlCol="0" anchor="t"/>
          <a:lstStyle/>
          <a:p>
            <a:pPr algn="l" indent="0" marL="0">
              <a:lnSpc>
                <a:spcPts val="2752"/>
              </a:lnSpc>
              <a:buNone/>
            </a:pPr>
            <a:r>
              <a:rPr lang="en-US" sz="2202" b="1" spc="-66" kern="0" dirty="0">
                <a:solidFill>
                  <a:srgbClr val="272525"/>
                </a:solidFill>
                <a:latin typeface="Inter" pitchFamily="34" charset="0"/>
                <a:ea typeface="Inter" pitchFamily="34" charset="-122"/>
                <a:cs typeface="Inter" pitchFamily="34" charset="-120"/>
              </a:rPr>
              <a:t>Data Manipulation and Analysis</a:t>
            </a:r>
            <a:endParaRPr lang="en-US" sz="2202" dirty="0"/>
          </a:p>
        </p:txBody>
      </p:sp>
      <p:sp>
        <p:nvSpPr>
          <p:cNvPr id="13" name="Text 8"/>
          <p:cNvSpPr/>
          <p:nvPr/>
        </p:nvSpPr>
        <p:spPr>
          <a:xfrm>
            <a:off x="7482959" y="4737616"/>
            <a:ext cx="3014424" cy="1789509"/>
          </a:xfrm>
          <a:prstGeom prst="rect">
            <a:avLst/>
          </a:prstGeom>
          <a:noFill/>
          <a:ln/>
        </p:spPr>
        <p:txBody>
          <a:bodyPr wrap="square" rtlCol="0" anchor="t"/>
          <a:lstStyle/>
          <a:p>
            <a:pPr algn="l" indent="0" marL="0">
              <a:lnSpc>
                <a:spcPts val="2819"/>
              </a:lnSpc>
              <a:buNone/>
            </a:pPr>
            <a:r>
              <a:rPr lang="en-US" sz="1762" spc="-35" kern="0" dirty="0">
                <a:solidFill>
                  <a:srgbClr val="272525"/>
                </a:solidFill>
                <a:latin typeface="Inter" pitchFamily="34" charset="0"/>
                <a:ea typeface="Inter" pitchFamily="34" charset="-122"/>
                <a:cs typeface="Inter" pitchFamily="34" charset="-120"/>
              </a:rPr>
              <a:t>CLI tools are powerful for data processing, performing complex calculations, transforming datasets, and generating reports.</a:t>
            </a:r>
            <a:endParaRPr lang="en-US" sz="1762" dirty="0"/>
          </a:p>
        </p:txBody>
      </p:sp>
      <p:pic>
        <p:nvPicPr>
          <p:cNvPr id="14" name="Image 3" descr="preencoded.png">    </p:cNvPr>
          <p:cNvPicPr>
            <a:picLocks noChangeAspect="1"/>
          </p:cNvPicPr>
          <p:nvPr/>
        </p:nvPicPr>
        <p:blipFill>
          <a:blip r:embed="rId4"/>
          <a:stretch>
            <a:fillRect/>
          </a:stretch>
        </p:blipFill>
        <p:spPr>
          <a:xfrm>
            <a:off x="10832902" y="1761768"/>
            <a:ext cx="3014543" cy="1863090"/>
          </a:xfrm>
          <a:prstGeom prst="rect">
            <a:avLst/>
          </a:prstGeom>
        </p:spPr>
      </p:pic>
      <p:sp>
        <p:nvSpPr>
          <p:cNvPr id="15" name="Text 9"/>
          <p:cNvSpPr/>
          <p:nvPr/>
        </p:nvSpPr>
        <p:spPr>
          <a:xfrm>
            <a:off x="10832902" y="3904417"/>
            <a:ext cx="2796421" cy="349568"/>
          </a:xfrm>
          <a:prstGeom prst="rect">
            <a:avLst/>
          </a:prstGeom>
          <a:noFill/>
          <a:ln/>
        </p:spPr>
        <p:txBody>
          <a:bodyPr wrap="none" rtlCol="0" anchor="t"/>
          <a:lstStyle/>
          <a:p>
            <a:pPr algn="l" indent="0" marL="0">
              <a:lnSpc>
                <a:spcPts val="2752"/>
              </a:lnSpc>
              <a:buNone/>
            </a:pPr>
            <a:r>
              <a:rPr lang="en-US" sz="2202" b="1" spc="-66" kern="0" dirty="0">
                <a:solidFill>
                  <a:srgbClr val="272525"/>
                </a:solidFill>
                <a:latin typeface="Inter" pitchFamily="34" charset="0"/>
                <a:ea typeface="Inter" pitchFamily="34" charset="-122"/>
                <a:cs typeface="Inter" pitchFamily="34" charset="-120"/>
              </a:rPr>
              <a:t>Web Development</a:t>
            </a:r>
            <a:endParaRPr lang="en-US" sz="2202" dirty="0"/>
          </a:p>
        </p:txBody>
      </p:sp>
      <p:sp>
        <p:nvSpPr>
          <p:cNvPr id="16" name="Text 10"/>
          <p:cNvSpPr/>
          <p:nvPr/>
        </p:nvSpPr>
        <p:spPr>
          <a:xfrm>
            <a:off x="10832902" y="4388168"/>
            <a:ext cx="3014543" cy="1789509"/>
          </a:xfrm>
          <a:prstGeom prst="rect">
            <a:avLst/>
          </a:prstGeom>
          <a:noFill/>
          <a:ln/>
        </p:spPr>
        <p:txBody>
          <a:bodyPr wrap="square" rtlCol="0" anchor="t"/>
          <a:lstStyle/>
          <a:p>
            <a:pPr algn="l" indent="0" marL="0">
              <a:lnSpc>
                <a:spcPts val="2819"/>
              </a:lnSpc>
              <a:buNone/>
            </a:pPr>
            <a:r>
              <a:rPr lang="en-US" sz="1762" spc="-35" kern="0" dirty="0">
                <a:solidFill>
                  <a:srgbClr val="272525"/>
                </a:solidFill>
                <a:latin typeface="Inter" pitchFamily="34" charset="0"/>
                <a:ea typeface="Inter" pitchFamily="34" charset="-122"/>
                <a:cs typeface="Inter" pitchFamily="34" charset="-120"/>
              </a:rPr>
              <a:t>CLIs are widely used for web development tasks, including building websites, deploying applications, and managing servers.</a:t>
            </a:r>
            <a:endParaRPr lang="en-US" sz="1762" dirty="0"/>
          </a:p>
        </p:txBody>
      </p:sp>
      <p:pic>
        <p:nvPicPr>
          <p:cNvPr id="17" name="Image 4" descr="preencoded.png">    </p:cNvPr>
          <p:cNvPicPr>
            <a:picLocks noChangeAspect="1"/>
          </p:cNvPicPr>
          <p:nvPr/>
        </p:nvPicPr>
        <p:blipFill>
          <a:blip r:embed="rId5"/>
          <a:stretch>
            <a:fillRect/>
          </a:stretch>
        </p:blipFill>
        <p:spPr>
          <a:xfrm>
            <a:off x="782955" y="7145060"/>
            <a:ext cx="2740462" cy="50327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750094" y="698302"/>
            <a:ext cx="6049566" cy="669727"/>
          </a:xfrm>
          <a:prstGeom prst="rect">
            <a:avLst/>
          </a:prstGeom>
          <a:noFill/>
          <a:ln/>
        </p:spPr>
        <p:txBody>
          <a:bodyPr wrap="none" rtlCol="0" anchor="t"/>
          <a:lstStyle/>
          <a:p>
            <a:pPr indent="0" marL="0">
              <a:lnSpc>
                <a:spcPts val="5274"/>
              </a:lnSpc>
              <a:buNone/>
            </a:pPr>
            <a:r>
              <a:rPr lang="en-US" sz="4219" b="1" spc="-127" kern="0" dirty="0">
                <a:solidFill>
                  <a:srgbClr val="000000"/>
                </a:solidFill>
                <a:latin typeface="Inter" pitchFamily="34" charset="0"/>
                <a:ea typeface="Inter" pitchFamily="34" charset="-122"/>
                <a:cs typeface="Inter" pitchFamily="34" charset="-120"/>
              </a:rPr>
              <a:t>Popular CLI Applications</a:t>
            </a:r>
            <a:endParaRPr lang="en-US" sz="4219" dirty="0"/>
          </a:p>
        </p:txBody>
      </p:sp>
      <p:pic>
        <p:nvPicPr>
          <p:cNvPr id="5" name="Image 0" descr="preencoded.png">    </p:cNvPr>
          <p:cNvPicPr>
            <a:picLocks noChangeAspect="1"/>
          </p:cNvPicPr>
          <p:nvPr/>
        </p:nvPicPr>
        <p:blipFill>
          <a:blip r:embed="rId1"/>
          <a:stretch>
            <a:fillRect/>
          </a:stretch>
        </p:blipFill>
        <p:spPr>
          <a:xfrm>
            <a:off x="750094" y="1796653"/>
            <a:ext cx="3041452" cy="1879759"/>
          </a:xfrm>
          <a:prstGeom prst="rect">
            <a:avLst/>
          </a:prstGeom>
        </p:spPr>
      </p:pic>
      <p:sp>
        <p:nvSpPr>
          <p:cNvPr id="6" name="Text 3"/>
          <p:cNvSpPr/>
          <p:nvPr/>
        </p:nvSpPr>
        <p:spPr>
          <a:xfrm>
            <a:off x="750094" y="3944303"/>
            <a:ext cx="2679025" cy="334804"/>
          </a:xfrm>
          <a:prstGeom prst="rect">
            <a:avLst/>
          </a:prstGeom>
          <a:noFill/>
          <a:ln/>
        </p:spPr>
        <p:txBody>
          <a:bodyPr wrap="none" rtlCol="0" anchor="t"/>
          <a:lstStyle/>
          <a:p>
            <a:pPr algn="l" indent="0" marL="0">
              <a:lnSpc>
                <a:spcPts val="2637"/>
              </a:lnSpc>
              <a:buNone/>
            </a:pPr>
            <a:r>
              <a:rPr lang="en-US" sz="2110" b="1" spc="-63" kern="0" dirty="0">
                <a:solidFill>
                  <a:srgbClr val="272525"/>
                </a:solidFill>
                <a:latin typeface="Inter" pitchFamily="34" charset="0"/>
                <a:ea typeface="Inter" pitchFamily="34" charset="-122"/>
                <a:cs typeface="Inter" pitchFamily="34" charset="-120"/>
              </a:rPr>
              <a:t>Git</a:t>
            </a:r>
            <a:endParaRPr lang="en-US" sz="2110" dirty="0"/>
          </a:p>
        </p:txBody>
      </p:sp>
      <p:sp>
        <p:nvSpPr>
          <p:cNvPr id="7" name="Text 4"/>
          <p:cNvSpPr/>
          <p:nvPr/>
        </p:nvSpPr>
        <p:spPr>
          <a:xfrm>
            <a:off x="750094" y="4407694"/>
            <a:ext cx="3041452" cy="2400300"/>
          </a:xfrm>
          <a:prstGeom prst="rect">
            <a:avLst/>
          </a:prstGeom>
          <a:noFill/>
          <a:ln/>
        </p:spPr>
        <p:txBody>
          <a:bodyPr wrap="square" rtlCol="0" anchor="t"/>
          <a:lstStyle/>
          <a:p>
            <a:pPr algn="l" indent="0" marL="0">
              <a:lnSpc>
                <a:spcPts val="2700"/>
              </a:lnSpc>
              <a:buNone/>
            </a:pPr>
            <a:r>
              <a:rPr lang="en-US" sz="1688" spc="-34" kern="0" dirty="0">
                <a:solidFill>
                  <a:srgbClr val="272525"/>
                </a:solidFill>
                <a:latin typeface="Inter" pitchFamily="34" charset="0"/>
                <a:ea typeface="Inter" pitchFamily="34" charset="-122"/>
                <a:cs typeface="Inter" pitchFamily="34" charset="-120"/>
              </a:rPr>
              <a:t>A popular version control system widely used by developers to manage code changes. It provides various commands for tracking, branching, merging, and committing code.</a:t>
            </a:r>
            <a:endParaRPr lang="en-US" sz="1688" dirty="0"/>
          </a:p>
        </p:txBody>
      </p:sp>
      <p:pic>
        <p:nvPicPr>
          <p:cNvPr id="8" name="Image 1" descr="preencoded.png">    </p:cNvPr>
          <p:cNvPicPr>
            <a:picLocks noChangeAspect="1"/>
          </p:cNvPicPr>
          <p:nvPr/>
        </p:nvPicPr>
        <p:blipFill>
          <a:blip r:embed="rId2"/>
          <a:stretch>
            <a:fillRect/>
          </a:stretch>
        </p:blipFill>
        <p:spPr>
          <a:xfrm>
            <a:off x="4113014" y="1796653"/>
            <a:ext cx="3041452" cy="1879759"/>
          </a:xfrm>
          <a:prstGeom prst="rect">
            <a:avLst/>
          </a:prstGeom>
        </p:spPr>
      </p:pic>
      <p:sp>
        <p:nvSpPr>
          <p:cNvPr id="9" name="Text 5"/>
          <p:cNvSpPr/>
          <p:nvPr/>
        </p:nvSpPr>
        <p:spPr>
          <a:xfrm>
            <a:off x="4113014" y="3944303"/>
            <a:ext cx="2679025" cy="334804"/>
          </a:xfrm>
          <a:prstGeom prst="rect">
            <a:avLst/>
          </a:prstGeom>
          <a:noFill/>
          <a:ln/>
        </p:spPr>
        <p:txBody>
          <a:bodyPr wrap="none" rtlCol="0" anchor="t"/>
          <a:lstStyle/>
          <a:p>
            <a:pPr algn="l" indent="0" marL="0">
              <a:lnSpc>
                <a:spcPts val="2637"/>
              </a:lnSpc>
              <a:buNone/>
            </a:pPr>
            <a:r>
              <a:rPr lang="en-US" sz="2110" b="1" spc="-63" kern="0" dirty="0">
                <a:solidFill>
                  <a:srgbClr val="272525"/>
                </a:solidFill>
                <a:latin typeface="Inter" pitchFamily="34" charset="0"/>
                <a:ea typeface="Inter" pitchFamily="34" charset="-122"/>
                <a:cs typeface="Inter" pitchFamily="34" charset="-120"/>
              </a:rPr>
              <a:t>Bash</a:t>
            </a:r>
            <a:endParaRPr lang="en-US" sz="2110" dirty="0"/>
          </a:p>
        </p:txBody>
      </p:sp>
      <p:sp>
        <p:nvSpPr>
          <p:cNvPr id="10" name="Text 6"/>
          <p:cNvSpPr/>
          <p:nvPr/>
        </p:nvSpPr>
        <p:spPr>
          <a:xfrm>
            <a:off x="4113014" y="4407694"/>
            <a:ext cx="3041452" cy="2400300"/>
          </a:xfrm>
          <a:prstGeom prst="rect">
            <a:avLst/>
          </a:prstGeom>
          <a:noFill/>
          <a:ln/>
        </p:spPr>
        <p:txBody>
          <a:bodyPr wrap="square" rtlCol="0" anchor="t"/>
          <a:lstStyle/>
          <a:p>
            <a:pPr algn="l" indent="0" marL="0">
              <a:lnSpc>
                <a:spcPts val="2700"/>
              </a:lnSpc>
              <a:buNone/>
            </a:pPr>
            <a:r>
              <a:rPr lang="en-US" sz="1688" spc="-34" kern="0" dirty="0">
                <a:solidFill>
                  <a:srgbClr val="272525"/>
                </a:solidFill>
                <a:latin typeface="Inter" pitchFamily="34" charset="0"/>
                <a:ea typeface="Inter" pitchFamily="34" charset="-122"/>
                <a:cs typeface="Inter" pitchFamily="34" charset="-120"/>
              </a:rPr>
              <a:t>A powerful command-line interpreter used on Linux and macOS systems. It provides a wide range of commands for navigating the file system, managing processes, and executing scripts.</a:t>
            </a:r>
            <a:endParaRPr lang="en-US" sz="1688" dirty="0"/>
          </a:p>
        </p:txBody>
      </p:sp>
      <p:pic>
        <p:nvPicPr>
          <p:cNvPr id="11" name="Image 2" descr="preencoded.png">    </p:cNvPr>
          <p:cNvPicPr>
            <a:picLocks noChangeAspect="1"/>
          </p:cNvPicPr>
          <p:nvPr/>
        </p:nvPicPr>
        <p:blipFill>
          <a:blip r:embed="rId3"/>
          <a:stretch>
            <a:fillRect/>
          </a:stretch>
        </p:blipFill>
        <p:spPr>
          <a:xfrm>
            <a:off x="7475934" y="1796653"/>
            <a:ext cx="3041452" cy="1879759"/>
          </a:xfrm>
          <a:prstGeom prst="rect">
            <a:avLst/>
          </a:prstGeom>
        </p:spPr>
      </p:pic>
      <p:sp>
        <p:nvSpPr>
          <p:cNvPr id="12" name="Text 7"/>
          <p:cNvSpPr/>
          <p:nvPr/>
        </p:nvSpPr>
        <p:spPr>
          <a:xfrm>
            <a:off x="7475934" y="3944303"/>
            <a:ext cx="2679025" cy="334804"/>
          </a:xfrm>
          <a:prstGeom prst="rect">
            <a:avLst/>
          </a:prstGeom>
          <a:noFill/>
          <a:ln/>
        </p:spPr>
        <p:txBody>
          <a:bodyPr wrap="none" rtlCol="0" anchor="t"/>
          <a:lstStyle/>
          <a:p>
            <a:pPr algn="l" indent="0" marL="0">
              <a:lnSpc>
                <a:spcPts val="2637"/>
              </a:lnSpc>
              <a:buNone/>
            </a:pPr>
            <a:r>
              <a:rPr lang="en-US" sz="2110" b="1" spc="-63" kern="0" dirty="0">
                <a:solidFill>
                  <a:srgbClr val="272525"/>
                </a:solidFill>
                <a:latin typeface="Inter" pitchFamily="34" charset="0"/>
                <a:ea typeface="Inter" pitchFamily="34" charset="-122"/>
                <a:cs typeface="Inter" pitchFamily="34" charset="-120"/>
              </a:rPr>
              <a:t>Pip</a:t>
            </a:r>
            <a:endParaRPr lang="en-US" sz="2110" dirty="0"/>
          </a:p>
        </p:txBody>
      </p:sp>
      <p:sp>
        <p:nvSpPr>
          <p:cNvPr id="13" name="Text 8"/>
          <p:cNvSpPr/>
          <p:nvPr/>
        </p:nvSpPr>
        <p:spPr>
          <a:xfrm>
            <a:off x="7475934" y="4407694"/>
            <a:ext cx="3041452" cy="2057400"/>
          </a:xfrm>
          <a:prstGeom prst="rect">
            <a:avLst/>
          </a:prstGeom>
          <a:noFill/>
          <a:ln/>
        </p:spPr>
        <p:txBody>
          <a:bodyPr wrap="square" rtlCol="0" anchor="t"/>
          <a:lstStyle/>
          <a:p>
            <a:pPr algn="l" indent="0" marL="0">
              <a:lnSpc>
                <a:spcPts val="2700"/>
              </a:lnSpc>
              <a:buNone/>
            </a:pPr>
            <a:r>
              <a:rPr lang="en-US" sz="1688" spc="-34" kern="0" dirty="0">
                <a:solidFill>
                  <a:srgbClr val="272525"/>
                </a:solidFill>
                <a:latin typeface="Inter" pitchFamily="34" charset="0"/>
                <a:ea typeface="Inter" pitchFamily="34" charset="-122"/>
                <a:cs typeface="Inter" pitchFamily="34" charset="-120"/>
              </a:rPr>
              <a:t>A package manager for Python that simplifies installing and managing Python packages. It's a crucial tool for developers working with Python libraries and frameworks.</a:t>
            </a:r>
            <a:endParaRPr lang="en-US" sz="1688" dirty="0"/>
          </a:p>
        </p:txBody>
      </p:sp>
      <p:pic>
        <p:nvPicPr>
          <p:cNvPr id="14" name="Image 3" descr="preencoded.png">    </p:cNvPr>
          <p:cNvPicPr>
            <a:picLocks noChangeAspect="1"/>
          </p:cNvPicPr>
          <p:nvPr/>
        </p:nvPicPr>
        <p:blipFill>
          <a:blip r:embed="rId4"/>
          <a:stretch>
            <a:fillRect/>
          </a:stretch>
        </p:blipFill>
        <p:spPr>
          <a:xfrm>
            <a:off x="10838855" y="1796653"/>
            <a:ext cx="3041452" cy="1879759"/>
          </a:xfrm>
          <a:prstGeom prst="rect">
            <a:avLst/>
          </a:prstGeom>
        </p:spPr>
      </p:pic>
      <p:sp>
        <p:nvSpPr>
          <p:cNvPr id="15" name="Text 9"/>
          <p:cNvSpPr/>
          <p:nvPr/>
        </p:nvSpPr>
        <p:spPr>
          <a:xfrm>
            <a:off x="10838855" y="3944303"/>
            <a:ext cx="2679025" cy="334804"/>
          </a:xfrm>
          <a:prstGeom prst="rect">
            <a:avLst/>
          </a:prstGeom>
          <a:noFill/>
          <a:ln/>
        </p:spPr>
        <p:txBody>
          <a:bodyPr wrap="none" rtlCol="0" anchor="t"/>
          <a:lstStyle/>
          <a:p>
            <a:pPr algn="l" indent="0" marL="0">
              <a:lnSpc>
                <a:spcPts val="2637"/>
              </a:lnSpc>
              <a:buNone/>
            </a:pPr>
            <a:r>
              <a:rPr lang="en-US" sz="2110" b="1" spc="-63" kern="0" dirty="0">
                <a:solidFill>
                  <a:srgbClr val="272525"/>
                </a:solidFill>
                <a:latin typeface="Inter" pitchFamily="34" charset="0"/>
                <a:ea typeface="Inter" pitchFamily="34" charset="-122"/>
                <a:cs typeface="Inter" pitchFamily="34" charset="-120"/>
              </a:rPr>
              <a:t>NPM</a:t>
            </a:r>
            <a:endParaRPr lang="en-US" sz="2110" dirty="0"/>
          </a:p>
        </p:txBody>
      </p:sp>
      <p:sp>
        <p:nvSpPr>
          <p:cNvPr id="16" name="Text 10"/>
          <p:cNvSpPr/>
          <p:nvPr/>
        </p:nvSpPr>
        <p:spPr>
          <a:xfrm>
            <a:off x="10838855" y="4407694"/>
            <a:ext cx="3041452" cy="2057400"/>
          </a:xfrm>
          <a:prstGeom prst="rect">
            <a:avLst/>
          </a:prstGeom>
          <a:noFill/>
          <a:ln/>
        </p:spPr>
        <p:txBody>
          <a:bodyPr wrap="square" rtlCol="0" anchor="t"/>
          <a:lstStyle/>
          <a:p>
            <a:pPr algn="l" indent="0" marL="0">
              <a:lnSpc>
                <a:spcPts val="2700"/>
              </a:lnSpc>
              <a:buNone/>
            </a:pPr>
            <a:r>
              <a:rPr lang="en-US" sz="1688" spc="-34" kern="0" dirty="0">
                <a:solidFill>
                  <a:srgbClr val="272525"/>
                </a:solidFill>
                <a:latin typeface="Inter" pitchFamily="34" charset="0"/>
                <a:ea typeface="Inter" pitchFamily="34" charset="-122"/>
                <a:cs typeface="Inter" pitchFamily="34" charset="-120"/>
              </a:rPr>
              <a:t>A package manager for JavaScript and Node.js that allows developers to install, manage, and share code packages for building web applications.</a:t>
            </a:r>
            <a:endParaRPr lang="en-US" sz="1688" dirty="0"/>
          </a:p>
        </p:txBody>
      </p:sp>
      <p:pic>
        <p:nvPicPr>
          <p:cNvPr id="17" name="Image 4" descr="preencoded.png">    </p:cNvPr>
          <p:cNvPicPr>
            <a:picLocks noChangeAspect="1"/>
          </p:cNvPicPr>
          <p:nvPr/>
        </p:nvPicPr>
        <p:blipFill>
          <a:blip r:embed="rId5"/>
          <a:stretch>
            <a:fillRect/>
          </a:stretch>
        </p:blipFill>
        <p:spPr>
          <a:xfrm>
            <a:off x="750094" y="7049095"/>
            <a:ext cx="2625447" cy="48220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793790" y="840224"/>
            <a:ext cx="9671685" cy="708779"/>
          </a:xfrm>
          <a:prstGeom prst="rect">
            <a:avLst/>
          </a:prstGeom>
          <a:noFill/>
          <a:ln/>
        </p:spPr>
        <p:txBody>
          <a:bodyPr wrap="none" rtlCol="0" anchor="t"/>
          <a:lstStyle/>
          <a:p>
            <a:pPr indent="0" marL="0">
              <a:lnSpc>
                <a:spcPts val="5581"/>
              </a:lnSpc>
              <a:buNone/>
            </a:pPr>
            <a:r>
              <a:rPr lang="en-US" sz="4465" b="1" spc="-134" kern="0" dirty="0">
                <a:solidFill>
                  <a:srgbClr val="000000"/>
                </a:solidFill>
                <a:latin typeface="Inter" pitchFamily="34" charset="0"/>
                <a:ea typeface="Inter" pitchFamily="34" charset="-122"/>
                <a:cs typeface="Inter" pitchFamily="34" charset="-120"/>
              </a:rPr>
              <a:t>Real-World CLI Application Examples</a:t>
            </a:r>
            <a:endParaRPr lang="en-US" sz="4465" dirty="0"/>
          </a:p>
        </p:txBody>
      </p:sp>
      <p:sp>
        <p:nvSpPr>
          <p:cNvPr id="5" name="Shape 3"/>
          <p:cNvSpPr/>
          <p:nvPr/>
        </p:nvSpPr>
        <p:spPr>
          <a:xfrm>
            <a:off x="793790" y="2257782"/>
            <a:ext cx="510302" cy="510302"/>
          </a:xfrm>
          <a:prstGeom prst="roundRect">
            <a:avLst>
              <a:gd name="adj" fmla="val 20002"/>
            </a:avLst>
          </a:prstGeom>
          <a:solidFill>
            <a:srgbClr val="DADBF1"/>
          </a:solidFill>
          <a:ln w="7620">
            <a:solidFill>
              <a:srgbClr val="C0C1D7"/>
            </a:solidFill>
            <a:prstDash val="solid"/>
          </a:ln>
        </p:spPr>
      </p:sp>
      <p:sp>
        <p:nvSpPr>
          <p:cNvPr id="6" name="Text 4"/>
          <p:cNvSpPr/>
          <p:nvPr/>
        </p:nvSpPr>
        <p:spPr>
          <a:xfrm>
            <a:off x="970717" y="2342793"/>
            <a:ext cx="156329" cy="340281"/>
          </a:xfrm>
          <a:prstGeom prst="rect">
            <a:avLst/>
          </a:prstGeom>
          <a:noFill/>
          <a:ln/>
        </p:spPr>
        <p:txBody>
          <a:bodyPr wrap="none" rtlCol="0" anchor="t"/>
          <a:lstStyle/>
          <a:p>
            <a:pPr algn="ctr" indent="0" marL="0">
              <a:lnSpc>
                <a:spcPts val="2679"/>
              </a:lnSpc>
              <a:buNone/>
            </a:pPr>
            <a:r>
              <a:rPr lang="en-US" sz="2679" b="1" spc="-80" kern="0" dirty="0">
                <a:solidFill>
                  <a:srgbClr val="272525"/>
                </a:solidFill>
                <a:latin typeface="Inter" pitchFamily="34" charset="0"/>
                <a:ea typeface="Inter" pitchFamily="34" charset="-122"/>
                <a:cs typeface="Inter" pitchFamily="34" charset="-120"/>
              </a:rPr>
              <a:t>1</a:t>
            </a:r>
            <a:endParaRPr lang="en-US" sz="2679" dirty="0"/>
          </a:p>
        </p:txBody>
      </p:sp>
      <p:sp>
        <p:nvSpPr>
          <p:cNvPr id="7" name="Text 5"/>
          <p:cNvSpPr/>
          <p:nvPr/>
        </p:nvSpPr>
        <p:spPr>
          <a:xfrm>
            <a:off x="1530906" y="2257782"/>
            <a:ext cx="2835235" cy="354330"/>
          </a:xfrm>
          <a:prstGeom prst="rect">
            <a:avLst/>
          </a:prstGeom>
          <a:noFill/>
          <a:ln/>
        </p:spPr>
        <p:txBody>
          <a:bodyPr wrap="none" rtlCol="0" anchor="t"/>
          <a:lstStyle/>
          <a:p>
            <a:pPr indent="0" marL="0">
              <a:lnSpc>
                <a:spcPts val="2791"/>
              </a:lnSpc>
              <a:buNone/>
            </a:pPr>
            <a:r>
              <a:rPr lang="en-US" sz="2233" b="1" spc="-67" kern="0" dirty="0">
                <a:solidFill>
                  <a:srgbClr val="272525"/>
                </a:solidFill>
                <a:latin typeface="Inter" pitchFamily="34" charset="0"/>
                <a:ea typeface="Inter" pitchFamily="34" charset="-122"/>
                <a:cs typeface="Inter" pitchFamily="34" charset="-120"/>
              </a:rPr>
              <a:t>Git</a:t>
            </a:r>
            <a:endParaRPr lang="en-US" sz="2233" dirty="0"/>
          </a:p>
        </p:txBody>
      </p:sp>
      <p:sp>
        <p:nvSpPr>
          <p:cNvPr id="8" name="Text 6"/>
          <p:cNvSpPr/>
          <p:nvPr/>
        </p:nvSpPr>
        <p:spPr>
          <a:xfrm>
            <a:off x="1530906" y="2748201"/>
            <a:ext cx="5670947" cy="1451610"/>
          </a:xfrm>
          <a:prstGeom prst="rect">
            <a:avLst/>
          </a:prstGeom>
          <a:noFill/>
          <a:ln/>
        </p:spPr>
        <p:txBody>
          <a:bodyPr wrap="square" rtlCol="0" anchor="t"/>
          <a:lstStyle/>
          <a:p>
            <a:pPr indent="0" marL="0">
              <a:lnSpc>
                <a:spcPts val="2858"/>
              </a:lnSpc>
              <a:buNone/>
            </a:pPr>
            <a:r>
              <a:rPr lang="en-US" sz="1786" spc="-36" kern="0" dirty="0">
                <a:solidFill>
                  <a:srgbClr val="272525"/>
                </a:solidFill>
                <a:latin typeface="Inter" pitchFamily="34" charset="0"/>
                <a:ea typeface="Inter" pitchFamily="34" charset="-122"/>
                <a:cs typeface="Inter" pitchFamily="34" charset="-120"/>
              </a:rPr>
              <a:t>Git is a widely used version control system with a powerful command-line interface for managing code repositories, branching, merging, and committing changes.</a:t>
            </a:r>
            <a:endParaRPr lang="en-US" sz="1786" dirty="0"/>
          </a:p>
        </p:txBody>
      </p:sp>
      <p:sp>
        <p:nvSpPr>
          <p:cNvPr id="9" name="Shape 7"/>
          <p:cNvSpPr/>
          <p:nvPr/>
        </p:nvSpPr>
        <p:spPr>
          <a:xfrm>
            <a:off x="7428667" y="2257782"/>
            <a:ext cx="510302" cy="510302"/>
          </a:xfrm>
          <a:prstGeom prst="roundRect">
            <a:avLst>
              <a:gd name="adj" fmla="val 20002"/>
            </a:avLst>
          </a:prstGeom>
          <a:solidFill>
            <a:srgbClr val="DADBF1"/>
          </a:solidFill>
          <a:ln w="7620">
            <a:solidFill>
              <a:srgbClr val="C0C1D7"/>
            </a:solidFill>
            <a:prstDash val="solid"/>
          </a:ln>
        </p:spPr>
      </p:sp>
      <p:sp>
        <p:nvSpPr>
          <p:cNvPr id="10" name="Text 8"/>
          <p:cNvSpPr/>
          <p:nvPr/>
        </p:nvSpPr>
        <p:spPr>
          <a:xfrm>
            <a:off x="7581662" y="2342793"/>
            <a:ext cx="204192" cy="340281"/>
          </a:xfrm>
          <a:prstGeom prst="rect">
            <a:avLst/>
          </a:prstGeom>
          <a:noFill/>
          <a:ln/>
        </p:spPr>
        <p:txBody>
          <a:bodyPr wrap="none" rtlCol="0" anchor="t"/>
          <a:lstStyle/>
          <a:p>
            <a:pPr algn="ctr" indent="0" marL="0">
              <a:lnSpc>
                <a:spcPts val="2679"/>
              </a:lnSpc>
              <a:buNone/>
            </a:pPr>
            <a:r>
              <a:rPr lang="en-US" sz="2679" b="1" spc="-80" kern="0" dirty="0">
                <a:solidFill>
                  <a:srgbClr val="272525"/>
                </a:solidFill>
                <a:latin typeface="Inter" pitchFamily="34" charset="0"/>
                <a:ea typeface="Inter" pitchFamily="34" charset="-122"/>
                <a:cs typeface="Inter" pitchFamily="34" charset="-120"/>
              </a:rPr>
              <a:t>2</a:t>
            </a:r>
            <a:endParaRPr lang="en-US" sz="2679" dirty="0"/>
          </a:p>
        </p:txBody>
      </p:sp>
      <p:sp>
        <p:nvSpPr>
          <p:cNvPr id="11" name="Text 9"/>
          <p:cNvSpPr/>
          <p:nvPr/>
        </p:nvSpPr>
        <p:spPr>
          <a:xfrm>
            <a:off x="8165783" y="2257782"/>
            <a:ext cx="2835235" cy="354330"/>
          </a:xfrm>
          <a:prstGeom prst="rect">
            <a:avLst/>
          </a:prstGeom>
          <a:noFill/>
          <a:ln/>
        </p:spPr>
        <p:txBody>
          <a:bodyPr wrap="none" rtlCol="0" anchor="t"/>
          <a:lstStyle/>
          <a:p>
            <a:pPr indent="0" marL="0">
              <a:lnSpc>
                <a:spcPts val="2791"/>
              </a:lnSpc>
              <a:buNone/>
            </a:pPr>
            <a:r>
              <a:rPr lang="en-US" sz="2233" b="1" spc="-67" kern="0" dirty="0">
                <a:solidFill>
                  <a:srgbClr val="272525"/>
                </a:solidFill>
                <a:latin typeface="Inter" pitchFamily="34" charset="0"/>
                <a:ea typeface="Inter" pitchFamily="34" charset="-122"/>
                <a:cs typeface="Inter" pitchFamily="34" charset="-120"/>
              </a:rPr>
              <a:t>Docker</a:t>
            </a:r>
            <a:endParaRPr lang="en-US" sz="2233" dirty="0"/>
          </a:p>
        </p:txBody>
      </p:sp>
      <p:sp>
        <p:nvSpPr>
          <p:cNvPr id="12" name="Text 10"/>
          <p:cNvSpPr/>
          <p:nvPr/>
        </p:nvSpPr>
        <p:spPr>
          <a:xfrm>
            <a:off x="8165783" y="2748201"/>
            <a:ext cx="5670947" cy="1088708"/>
          </a:xfrm>
          <a:prstGeom prst="rect">
            <a:avLst/>
          </a:prstGeom>
          <a:noFill/>
          <a:ln/>
        </p:spPr>
        <p:txBody>
          <a:bodyPr wrap="square" rtlCol="0" anchor="t"/>
          <a:lstStyle/>
          <a:p>
            <a:pPr indent="0" marL="0">
              <a:lnSpc>
                <a:spcPts val="2858"/>
              </a:lnSpc>
              <a:buNone/>
            </a:pPr>
            <a:r>
              <a:rPr lang="en-US" sz="1786" spc="-36" kern="0" dirty="0">
                <a:solidFill>
                  <a:srgbClr val="272525"/>
                </a:solidFill>
                <a:latin typeface="Inter" pitchFamily="34" charset="0"/>
                <a:ea typeface="Inter" pitchFamily="34" charset="-122"/>
                <a:cs typeface="Inter" pitchFamily="34" charset="-120"/>
              </a:rPr>
              <a:t>Docker, a containerization platform, provides CLI tools for building, running, and managing containerized applications.</a:t>
            </a:r>
            <a:endParaRPr lang="en-US" sz="1786" dirty="0"/>
          </a:p>
        </p:txBody>
      </p:sp>
      <p:sp>
        <p:nvSpPr>
          <p:cNvPr id="13" name="Shape 11"/>
          <p:cNvSpPr/>
          <p:nvPr/>
        </p:nvSpPr>
        <p:spPr>
          <a:xfrm>
            <a:off x="793790" y="4681776"/>
            <a:ext cx="510302" cy="510302"/>
          </a:xfrm>
          <a:prstGeom prst="roundRect">
            <a:avLst>
              <a:gd name="adj" fmla="val 20002"/>
            </a:avLst>
          </a:prstGeom>
          <a:solidFill>
            <a:srgbClr val="DADBF1"/>
          </a:solidFill>
          <a:ln w="7620">
            <a:solidFill>
              <a:srgbClr val="C0C1D7"/>
            </a:solidFill>
            <a:prstDash val="solid"/>
          </a:ln>
        </p:spPr>
      </p:sp>
      <p:sp>
        <p:nvSpPr>
          <p:cNvPr id="14" name="Text 12"/>
          <p:cNvSpPr/>
          <p:nvPr/>
        </p:nvSpPr>
        <p:spPr>
          <a:xfrm>
            <a:off x="941784" y="4766786"/>
            <a:ext cx="214193" cy="340281"/>
          </a:xfrm>
          <a:prstGeom prst="rect">
            <a:avLst/>
          </a:prstGeom>
          <a:noFill/>
          <a:ln/>
        </p:spPr>
        <p:txBody>
          <a:bodyPr wrap="none" rtlCol="0" anchor="t"/>
          <a:lstStyle/>
          <a:p>
            <a:pPr algn="ctr" indent="0" marL="0">
              <a:lnSpc>
                <a:spcPts val="2679"/>
              </a:lnSpc>
              <a:buNone/>
            </a:pPr>
            <a:r>
              <a:rPr lang="en-US" sz="2679" b="1" spc="-80" kern="0" dirty="0">
                <a:solidFill>
                  <a:srgbClr val="272525"/>
                </a:solidFill>
                <a:latin typeface="Inter" pitchFamily="34" charset="0"/>
                <a:ea typeface="Inter" pitchFamily="34" charset="-122"/>
                <a:cs typeface="Inter" pitchFamily="34" charset="-120"/>
              </a:rPr>
              <a:t>3</a:t>
            </a:r>
            <a:endParaRPr lang="en-US" sz="2679" dirty="0"/>
          </a:p>
        </p:txBody>
      </p:sp>
      <p:sp>
        <p:nvSpPr>
          <p:cNvPr id="15" name="Text 13"/>
          <p:cNvSpPr/>
          <p:nvPr/>
        </p:nvSpPr>
        <p:spPr>
          <a:xfrm>
            <a:off x="1530906" y="4681776"/>
            <a:ext cx="2835235" cy="354330"/>
          </a:xfrm>
          <a:prstGeom prst="rect">
            <a:avLst/>
          </a:prstGeom>
          <a:noFill/>
          <a:ln/>
        </p:spPr>
        <p:txBody>
          <a:bodyPr wrap="none" rtlCol="0" anchor="t"/>
          <a:lstStyle/>
          <a:p>
            <a:pPr indent="0" marL="0">
              <a:lnSpc>
                <a:spcPts val="2791"/>
              </a:lnSpc>
              <a:buNone/>
            </a:pPr>
            <a:r>
              <a:rPr lang="en-US" sz="2233" b="1" spc="-67" kern="0" dirty="0">
                <a:solidFill>
                  <a:srgbClr val="272525"/>
                </a:solidFill>
                <a:latin typeface="Inter" pitchFamily="34" charset="0"/>
                <a:ea typeface="Inter" pitchFamily="34" charset="-122"/>
                <a:cs typeface="Inter" pitchFamily="34" charset="-120"/>
              </a:rPr>
              <a:t>Kubernetes</a:t>
            </a:r>
            <a:endParaRPr lang="en-US" sz="2233" dirty="0"/>
          </a:p>
        </p:txBody>
      </p:sp>
      <p:sp>
        <p:nvSpPr>
          <p:cNvPr id="16" name="Text 14"/>
          <p:cNvSpPr/>
          <p:nvPr/>
        </p:nvSpPr>
        <p:spPr>
          <a:xfrm>
            <a:off x="1530906" y="5172194"/>
            <a:ext cx="5670947" cy="1088708"/>
          </a:xfrm>
          <a:prstGeom prst="rect">
            <a:avLst/>
          </a:prstGeom>
          <a:noFill/>
          <a:ln/>
        </p:spPr>
        <p:txBody>
          <a:bodyPr wrap="square" rtlCol="0" anchor="t"/>
          <a:lstStyle/>
          <a:p>
            <a:pPr indent="0" marL="0">
              <a:lnSpc>
                <a:spcPts val="2858"/>
              </a:lnSpc>
              <a:buNone/>
            </a:pPr>
            <a:r>
              <a:rPr lang="en-US" sz="1786" spc="-36" kern="0" dirty="0">
                <a:solidFill>
                  <a:srgbClr val="272525"/>
                </a:solidFill>
                <a:latin typeface="Inter" pitchFamily="34" charset="0"/>
                <a:ea typeface="Inter" pitchFamily="34" charset="-122"/>
                <a:cs typeface="Inter" pitchFamily="34" charset="-120"/>
              </a:rPr>
              <a:t>Kubernetes, a container orchestration platform, offers a rich CLI for managing containerized applications, deployments, and scaling.</a:t>
            </a:r>
            <a:endParaRPr lang="en-US" sz="1786" dirty="0"/>
          </a:p>
        </p:txBody>
      </p:sp>
      <p:sp>
        <p:nvSpPr>
          <p:cNvPr id="17" name="Shape 15"/>
          <p:cNvSpPr/>
          <p:nvPr/>
        </p:nvSpPr>
        <p:spPr>
          <a:xfrm>
            <a:off x="7428667" y="4681776"/>
            <a:ext cx="510302" cy="510302"/>
          </a:xfrm>
          <a:prstGeom prst="roundRect">
            <a:avLst>
              <a:gd name="adj" fmla="val 20002"/>
            </a:avLst>
          </a:prstGeom>
          <a:solidFill>
            <a:srgbClr val="DADBF1"/>
          </a:solidFill>
          <a:ln w="7620">
            <a:solidFill>
              <a:srgbClr val="C0C1D7"/>
            </a:solidFill>
            <a:prstDash val="solid"/>
          </a:ln>
        </p:spPr>
      </p:sp>
      <p:sp>
        <p:nvSpPr>
          <p:cNvPr id="18" name="Text 16"/>
          <p:cNvSpPr/>
          <p:nvPr/>
        </p:nvSpPr>
        <p:spPr>
          <a:xfrm>
            <a:off x="7573566" y="4766786"/>
            <a:ext cx="220504" cy="340281"/>
          </a:xfrm>
          <a:prstGeom prst="rect">
            <a:avLst/>
          </a:prstGeom>
          <a:noFill/>
          <a:ln/>
        </p:spPr>
        <p:txBody>
          <a:bodyPr wrap="none" rtlCol="0" anchor="t"/>
          <a:lstStyle/>
          <a:p>
            <a:pPr algn="ctr" indent="0" marL="0">
              <a:lnSpc>
                <a:spcPts val="2679"/>
              </a:lnSpc>
              <a:buNone/>
            </a:pPr>
            <a:r>
              <a:rPr lang="en-US" sz="2679" b="1" spc="-80" kern="0" dirty="0">
                <a:solidFill>
                  <a:srgbClr val="272525"/>
                </a:solidFill>
                <a:latin typeface="Inter" pitchFamily="34" charset="0"/>
                <a:ea typeface="Inter" pitchFamily="34" charset="-122"/>
                <a:cs typeface="Inter" pitchFamily="34" charset="-120"/>
              </a:rPr>
              <a:t>4</a:t>
            </a:r>
            <a:endParaRPr lang="en-US" sz="2679" dirty="0"/>
          </a:p>
        </p:txBody>
      </p:sp>
      <p:sp>
        <p:nvSpPr>
          <p:cNvPr id="19" name="Text 17"/>
          <p:cNvSpPr/>
          <p:nvPr/>
        </p:nvSpPr>
        <p:spPr>
          <a:xfrm>
            <a:off x="8165783" y="4681776"/>
            <a:ext cx="2835235" cy="354330"/>
          </a:xfrm>
          <a:prstGeom prst="rect">
            <a:avLst/>
          </a:prstGeom>
          <a:noFill/>
          <a:ln/>
        </p:spPr>
        <p:txBody>
          <a:bodyPr wrap="none" rtlCol="0" anchor="t"/>
          <a:lstStyle/>
          <a:p>
            <a:pPr indent="0" marL="0">
              <a:lnSpc>
                <a:spcPts val="2791"/>
              </a:lnSpc>
              <a:buNone/>
            </a:pPr>
            <a:r>
              <a:rPr lang="en-US" sz="2233" b="1" spc="-67" kern="0" dirty="0">
                <a:solidFill>
                  <a:srgbClr val="272525"/>
                </a:solidFill>
                <a:latin typeface="Inter" pitchFamily="34" charset="0"/>
                <a:ea typeface="Inter" pitchFamily="34" charset="-122"/>
                <a:cs typeface="Inter" pitchFamily="34" charset="-120"/>
              </a:rPr>
              <a:t>AWS CLI</a:t>
            </a:r>
            <a:endParaRPr lang="en-US" sz="2233" dirty="0"/>
          </a:p>
        </p:txBody>
      </p:sp>
      <p:sp>
        <p:nvSpPr>
          <p:cNvPr id="20" name="Text 18"/>
          <p:cNvSpPr/>
          <p:nvPr/>
        </p:nvSpPr>
        <p:spPr>
          <a:xfrm>
            <a:off x="8165783" y="5172194"/>
            <a:ext cx="5670947" cy="1451610"/>
          </a:xfrm>
          <a:prstGeom prst="rect">
            <a:avLst/>
          </a:prstGeom>
          <a:noFill/>
          <a:ln/>
        </p:spPr>
        <p:txBody>
          <a:bodyPr wrap="square" rtlCol="0" anchor="t"/>
          <a:lstStyle/>
          <a:p>
            <a:pPr indent="0" marL="0">
              <a:lnSpc>
                <a:spcPts val="2858"/>
              </a:lnSpc>
              <a:buNone/>
            </a:pPr>
            <a:r>
              <a:rPr lang="en-US" sz="1786" spc="-36" kern="0" dirty="0">
                <a:solidFill>
                  <a:srgbClr val="272525"/>
                </a:solidFill>
                <a:latin typeface="Inter" pitchFamily="34" charset="0"/>
                <a:ea typeface="Inter" pitchFamily="34" charset="-122"/>
                <a:cs typeface="Inter" pitchFamily="34" charset="-120"/>
              </a:rPr>
              <a:t>The AWS Command Line Interface (CLI) allows users to interact with Amazon Web Services (AWS), managing resources, configuring services, and automating tasks.</a:t>
            </a:r>
            <a:endParaRPr lang="en-US" sz="1786" dirty="0"/>
          </a:p>
        </p:txBody>
      </p:sp>
      <p:pic>
        <p:nvPicPr>
          <p:cNvPr id="21" name="Image 0" descr="preencoded.png">    </p:cNvPr>
          <p:cNvPicPr>
            <a:picLocks noChangeAspect="1"/>
          </p:cNvPicPr>
          <p:nvPr/>
        </p:nvPicPr>
        <p:blipFill>
          <a:blip r:embed="rId1"/>
          <a:stretch>
            <a:fillRect/>
          </a:stretch>
        </p:blipFill>
        <p:spPr>
          <a:xfrm>
            <a:off x="793790" y="6878955"/>
            <a:ext cx="2778562" cy="5103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0791"/>
          </a:xfrm>
          <a:prstGeom prst="rect">
            <a:avLst/>
          </a:prstGeom>
          <a:solidFill>
            <a:srgbClr val="FFFFFF"/>
          </a:solidFill>
          <a:ln/>
        </p:spPr>
      </p:sp>
      <p:sp>
        <p:nvSpPr>
          <p:cNvPr id="4" name="Text 2"/>
          <p:cNvSpPr/>
          <p:nvPr/>
        </p:nvSpPr>
        <p:spPr>
          <a:xfrm>
            <a:off x="1398865" y="492085"/>
            <a:ext cx="5677614" cy="559118"/>
          </a:xfrm>
          <a:prstGeom prst="rect">
            <a:avLst/>
          </a:prstGeom>
          <a:noFill/>
          <a:ln/>
        </p:spPr>
        <p:txBody>
          <a:bodyPr wrap="none" rtlCol="0" anchor="t"/>
          <a:lstStyle/>
          <a:p>
            <a:pPr indent="0" marL="0">
              <a:lnSpc>
                <a:spcPts val="4403"/>
              </a:lnSpc>
              <a:buNone/>
            </a:pPr>
            <a:r>
              <a:rPr lang="en-US" sz="3523" b="1" spc="-106" kern="0" dirty="0">
                <a:solidFill>
                  <a:srgbClr val="000000"/>
                </a:solidFill>
                <a:latin typeface="Inter" pitchFamily="34" charset="0"/>
                <a:ea typeface="Inter" pitchFamily="34" charset="-122"/>
                <a:cs typeface="Inter" pitchFamily="34" charset="-120"/>
              </a:rPr>
              <a:t>History and Evolution of CLI</a:t>
            </a:r>
            <a:endParaRPr lang="en-US" sz="3523" dirty="0"/>
          </a:p>
        </p:txBody>
      </p:sp>
      <p:pic>
        <p:nvPicPr>
          <p:cNvPr id="5" name="Image 0" descr="preencoded.png">    </p:cNvPr>
          <p:cNvPicPr>
            <a:picLocks noChangeAspect="1"/>
          </p:cNvPicPr>
          <p:nvPr/>
        </p:nvPicPr>
        <p:blipFill>
          <a:blip r:embed="rId1"/>
          <a:stretch>
            <a:fillRect/>
          </a:stretch>
        </p:blipFill>
        <p:spPr>
          <a:xfrm>
            <a:off x="1398865" y="1408986"/>
            <a:ext cx="894636" cy="1431488"/>
          </a:xfrm>
          <a:prstGeom prst="rect">
            <a:avLst/>
          </a:prstGeom>
        </p:spPr>
      </p:pic>
      <p:sp>
        <p:nvSpPr>
          <p:cNvPr id="6" name="Text 3"/>
          <p:cNvSpPr/>
          <p:nvPr/>
        </p:nvSpPr>
        <p:spPr>
          <a:xfrm>
            <a:off x="2561868" y="1587818"/>
            <a:ext cx="2236708" cy="279559"/>
          </a:xfrm>
          <a:prstGeom prst="rect">
            <a:avLst/>
          </a:prstGeom>
          <a:noFill/>
          <a:ln/>
        </p:spPr>
        <p:txBody>
          <a:bodyPr wrap="none" rtlCol="0" anchor="t"/>
          <a:lstStyle/>
          <a:p>
            <a:pPr algn="l" indent="0" marL="0">
              <a:lnSpc>
                <a:spcPts val="2202"/>
              </a:lnSpc>
              <a:buNone/>
            </a:pPr>
            <a:r>
              <a:rPr lang="en-US" sz="1761" b="1" spc="-53" kern="0" dirty="0">
                <a:solidFill>
                  <a:srgbClr val="272525"/>
                </a:solidFill>
                <a:latin typeface="Inter" pitchFamily="34" charset="0"/>
                <a:ea typeface="Inter" pitchFamily="34" charset="-122"/>
                <a:cs typeface="Inter" pitchFamily="34" charset="-120"/>
              </a:rPr>
              <a:t>Early Beginnings</a:t>
            </a:r>
            <a:endParaRPr lang="en-US" sz="1761" dirty="0"/>
          </a:p>
        </p:txBody>
      </p:sp>
      <p:sp>
        <p:nvSpPr>
          <p:cNvPr id="7" name="Text 4"/>
          <p:cNvSpPr/>
          <p:nvPr/>
        </p:nvSpPr>
        <p:spPr>
          <a:xfrm>
            <a:off x="2561868" y="1974652"/>
            <a:ext cx="10669548" cy="572453"/>
          </a:xfrm>
          <a:prstGeom prst="rect">
            <a:avLst/>
          </a:prstGeom>
          <a:noFill/>
          <a:ln/>
        </p:spPr>
        <p:txBody>
          <a:bodyPr wrap="square" rtlCol="0" anchor="t"/>
          <a:lstStyle/>
          <a:p>
            <a:pPr algn="l" indent="0" marL="0">
              <a:lnSpc>
                <a:spcPts val="2254"/>
              </a:lnSpc>
              <a:buNone/>
            </a:pPr>
            <a:r>
              <a:rPr lang="en-US" sz="1409" spc="-28" kern="0" dirty="0">
                <a:solidFill>
                  <a:srgbClr val="272525"/>
                </a:solidFill>
                <a:latin typeface="Inter" pitchFamily="34" charset="0"/>
                <a:ea typeface="Inter" pitchFamily="34" charset="-122"/>
                <a:cs typeface="Inter" pitchFamily="34" charset="-120"/>
              </a:rPr>
              <a:t>The roots of CLIs trace back to early computers, where users interacted with machine language through punched cards or teletypewriters. These systems were primitive and required technical expertise to operate.</a:t>
            </a:r>
            <a:endParaRPr lang="en-US" sz="1409" dirty="0"/>
          </a:p>
        </p:txBody>
      </p:sp>
      <p:pic>
        <p:nvPicPr>
          <p:cNvPr id="8" name="Image 1" descr="preencoded.png">    </p:cNvPr>
          <p:cNvPicPr>
            <a:picLocks noChangeAspect="1"/>
          </p:cNvPicPr>
          <p:nvPr/>
        </p:nvPicPr>
        <p:blipFill>
          <a:blip r:embed="rId2"/>
          <a:stretch>
            <a:fillRect/>
          </a:stretch>
        </p:blipFill>
        <p:spPr>
          <a:xfrm>
            <a:off x="1398865" y="2840474"/>
            <a:ext cx="894636" cy="1431488"/>
          </a:xfrm>
          <a:prstGeom prst="rect">
            <a:avLst/>
          </a:prstGeom>
        </p:spPr>
      </p:pic>
      <p:sp>
        <p:nvSpPr>
          <p:cNvPr id="9" name="Text 5"/>
          <p:cNvSpPr/>
          <p:nvPr/>
        </p:nvSpPr>
        <p:spPr>
          <a:xfrm>
            <a:off x="2561868" y="3019306"/>
            <a:ext cx="2725817" cy="279559"/>
          </a:xfrm>
          <a:prstGeom prst="rect">
            <a:avLst/>
          </a:prstGeom>
          <a:noFill/>
          <a:ln/>
        </p:spPr>
        <p:txBody>
          <a:bodyPr wrap="none" rtlCol="0" anchor="t"/>
          <a:lstStyle/>
          <a:p>
            <a:pPr algn="l" indent="0" marL="0">
              <a:lnSpc>
                <a:spcPts val="2202"/>
              </a:lnSpc>
              <a:buNone/>
            </a:pPr>
            <a:r>
              <a:rPr lang="en-US" sz="1761" b="1" spc="-53" kern="0" dirty="0">
                <a:solidFill>
                  <a:srgbClr val="272525"/>
                </a:solidFill>
                <a:latin typeface="Inter" pitchFamily="34" charset="0"/>
                <a:ea typeface="Inter" pitchFamily="34" charset="-122"/>
                <a:cs typeface="Inter" pitchFamily="34" charset="-120"/>
              </a:rPr>
              <a:t>Rise of Operating Systems</a:t>
            </a:r>
            <a:endParaRPr lang="en-US" sz="1761" dirty="0"/>
          </a:p>
        </p:txBody>
      </p:sp>
      <p:sp>
        <p:nvSpPr>
          <p:cNvPr id="10" name="Text 6"/>
          <p:cNvSpPr/>
          <p:nvPr/>
        </p:nvSpPr>
        <p:spPr>
          <a:xfrm>
            <a:off x="2561868" y="3406140"/>
            <a:ext cx="10669548" cy="572453"/>
          </a:xfrm>
          <a:prstGeom prst="rect">
            <a:avLst/>
          </a:prstGeom>
          <a:noFill/>
          <a:ln/>
        </p:spPr>
        <p:txBody>
          <a:bodyPr wrap="square" rtlCol="0" anchor="t"/>
          <a:lstStyle/>
          <a:p>
            <a:pPr algn="l" indent="0" marL="0">
              <a:lnSpc>
                <a:spcPts val="2254"/>
              </a:lnSpc>
              <a:buNone/>
            </a:pPr>
            <a:r>
              <a:rPr lang="en-US" sz="1409" spc="-28" kern="0" dirty="0">
                <a:solidFill>
                  <a:srgbClr val="272525"/>
                </a:solidFill>
                <a:latin typeface="Inter" pitchFamily="34" charset="0"/>
                <a:ea typeface="Inter" pitchFamily="34" charset="-122"/>
                <a:cs typeface="Inter" pitchFamily="34" charset="-120"/>
              </a:rPr>
              <a:t>The development of operating systems like Unix and DOS introduced the concept of command-line shells, which provided more user-friendly interfaces and standardized commands.</a:t>
            </a:r>
            <a:endParaRPr lang="en-US" sz="1409" dirty="0"/>
          </a:p>
        </p:txBody>
      </p:sp>
      <p:pic>
        <p:nvPicPr>
          <p:cNvPr id="11" name="Image 2" descr="preencoded.png">    </p:cNvPr>
          <p:cNvPicPr>
            <a:picLocks noChangeAspect="1"/>
          </p:cNvPicPr>
          <p:nvPr/>
        </p:nvPicPr>
        <p:blipFill>
          <a:blip r:embed="rId3"/>
          <a:stretch>
            <a:fillRect/>
          </a:stretch>
        </p:blipFill>
        <p:spPr>
          <a:xfrm>
            <a:off x="1398865" y="4271963"/>
            <a:ext cx="894636" cy="1431488"/>
          </a:xfrm>
          <a:prstGeom prst="rect">
            <a:avLst/>
          </a:prstGeom>
        </p:spPr>
      </p:pic>
      <p:sp>
        <p:nvSpPr>
          <p:cNvPr id="12" name="Text 7"/>
          <p:cNvSpPr/>
          <p:nvPr/>
        </p:nvSpPr>
        <p:spPr>
          <a:xfrm>
            <a:off x="2561868" y="4450794"/>
            <a:ext cx="2236708" cy="279559"/>
          </a:xfrm>
          <a:prstGeom prst="rect">
            <a:avLst/>
          </a:prstGeom>
          <a:noFill/>
          <a:ln/>
        </p:spPr>
        <p:txBody>
          <a:bodyPr wrap="none" rtlCol="0" anchor="t"/>
          <a:lstStyle/>
          <a:p>
            <a:pPr algn="l" indent="0" marL="0">
              <a:lnSpc>
                <a:spcPts val="2202"/>
              </a:lnSpc>
              <a:buNone/>
            </a:pPr>
            <a:r>
              <a:rPr lang="en-US" sz="1761" b="1" spc="-53" kern="0" dirty="0">
                <a:solidFill>
                  <a:srgbClr val="272525"/>
                </a:solidFill>
                <a:latin typeface="Inter" pitchFamily="34" charset="0"/>
                <a:ea typeface="Inter" pitchFamily="34" charset="-122"/>
                <a:cs typeface="Inter" pitchFamily="34" charset="-120"/>
              </a:rPr>
              <a:t>GUI Era</a:t>
            </a:r>
            <a:endParaRPr lang="en-US" sz="1761" dirty="0"/>
          </a:p>
        </p:txBody>
      </p:sp>
      <p:sp>
        <p:nvSpPr>
          <p:cNvPr id="13" name="Text 8"/>
          <p:cNvSpPr/>
          <p:nvPr/>
        </p:nvSpPr>
        <p:spPr>
          <a:xfrm>
            <a:off x="2561868" y="4837628"/>
            <a:ext cx="10669548" cy="572453"/>
          </a:xfrm>
          <a:prstGeom prst="rect">
            <a:avLst/>
          </a:prstGeom>
          <a:noFill/>
          <a:ln/>
        </p:spPr>
        <p:txBody>
          <a:bodyPr wrap="square" rtlCol="0" anchor="t"/>
          <a:lstStyle/>
          <a:p>
            <a:pPr algn="l" indent="0" marL="0">
              <a:lnSpc>
                <a:spcPts val="2254"/>
              </a:lnSpc>
              <a:buNone/>
            </a:pPr>
            <a:r>
              <a:rPr lang="en-US" sz="1409" spc="-28" kern="0" dirty="0">
                <a:solidFill>
                  <a:srgbClr val="272525"/>
                </a:solidFill>
                <a:latin typeface="Inter" pitchFamily="34" charset="0"/>
                <a:ea typeface="Inter" pitchFamily="34" charset="-122"/>
                <a:cs typeface="Inter" pitchFamily="34" charset="-120"/>
              </a:rPr>
              <a:t>The emergence of graphical user interfaces (GUIs) in the 1980s challenged the dominance of CLIs. However, CLIs remained essential for tasks requiring automation and power.</a:t>
            </a:r>
            <a:endParaRPr lang="en-US" sz="1409" dirty="0"/>
          </a:p>
        </p:txBody>
      </p:sp>
      <p:pic>
        <p:nvPicPr>
          <p:cNvPr id="14" name="Image 3" descr="preencoded.png">    </p:cNvPr>
          <p:cNvPicPr>
            <a:picLocks noChangeAspect="1"/>
          </p:cNvPicPr>
          <p:nvPr/>
        </p:nvPicPr>
        <p:blipFill>
          <a:blip r:embed="rId4"/>
          <a:stretch>
            <a:fillRect/>
          </a:stretch>
        </p:blipFill>
        <p:spPr>
          <a:xfrm>
            <a:off x="1398865" y="5703451"/>
            <a:ext cx="894636" cy="1431488"/>
          </a:xfrm>
          <a:prstGeom prst="rect">
            <a:avLst/>
          </a:prstGeom>
        </p:spPr>
      </p:pic>
      <p:sp>
        <p:nvSpPr>
          <p:cNvPr id="15" name="Text 9"/>
          <p:cNvSpPr/>
          <p:nvPr/>
        </p:nvSpPr>
        <p:spPr>
          <a:xfrm>
            <a:off x="2561868" y="5882283"/>
            <a:ext cx="2236708" cy="279559"/>
          </a:xfrm>
          <a:prstGeom prst="rect">
            <a:avLst/>
          </a:prstGeom>
          <a:noFill/>
          <a:ln/>
        </p:spPr>
        <p:txBody>
          <a:bodyPr wrap="none" rtlCol="0" anchor="t"/>
          <a:lstStyle/>
          <a:p>
            <a:pPr algn="l" indent="0" marL="0">
              <a:lnSpc>
                <a:spcPts val="2202"/>
              </a:lnSpc>
              <a:buNone/>
            </a:pPr>
            <a:r>
              <a:rPr lang="en-US" sz="1761" b="1" spc="-53" kern="0" dirty="0">
                <a:solidFill>
                  <a:srgbClr val="272525"/>
                </a:solidFill>
                <a:latin typeface="Inter" pitchFamily="34" charset="0"/>
                <a:ea typeface="Inter" pitchFamily="34" charset="-122"/>
                <a:cs typeface="Inter" pitchFamily="34" charset="-120"/>
              </a:rPr>
              <a:t>Modern Revival</a:t>
            </a:r>
            <a:endParaRPr lang="en-US" sz="1761" dirty="0"/>
          </a:p>
        </p:txBody>
      </p:sp>
      <p:sp>
        <p:nvSpPr>
          <p:cNvPr id="16" name="Text 10"/>
          <p:cNvSpPr/>
          <p:nvPr/>
        </p:nvSpPr>
        <p:spPr>
          <a:xfrm>
            <a:off x="2561868" y="6269117"/>
            <a:ext cx="10669548" cy="572453"/>
          </a:xfrm>
          <a:prstGeom prst="rect">
            <a:avLst/>
          </a:prstGeom>
          <a:noFill/>
          <a:ln/>
        </p:spPr>
        <p:txBody>
          <a:bodyPr wrap="square" rtlCol="0" anchor="t"/>
          <a:lstStyle/>
          <a:p>
            <a:pPr algn="l" indent="0" marL="0">
              <a:lnSpc>
                <a:spcPts val="2254"/>
              </a:lnSpc>
              <a:buNone/>
            </a:pPr>
            <a:r>
              <a:rPr lang="en-US" sz="1409" spc="-28" kern="0" dirty="0">
                <a:solidFill>
                  <a:srgbClr val="272525"/>
                </a:solidFill>
                <a:latin typeface="Inter" pitchFamily="34" charset="0"/>
                <a:ea typeface="Inter" pitchFamily="34" charset="-122"/>
                <a:cs typeface="Inter" pitchFamily="34" charset="-120"/>
              </a:rPr>
              <a:t>CLIs have experienced a resurgence in popularity due to the rise of scripting languages, cloud computing, and DevOps practices. They offer a level of control and flexibility not always available in GUIs.</a:t>
            </a:r>
            <a:endParaRPr lang="en-US" sz="1409" dirty="0"/>
          </a:p>
        </p:txBody>
      </p:sp>
      <p:pic>
        <p:nvPicPr>
          <p:cNvPr id="17" name="Image 4" descr="preencoded.png">    </p:cNvPr>
          <p:cNvPicPr>
            <a:picLocks noChangeAspect="1"/>
          </p:cNvPicPr>
          <p:nvPr/>
        </p:nvPicPr>
        <p:blipFill>
          <a:blip r:embed="rId5"/>
          <a:stretch>
            <a:fillRect/>
          </a:stretch>
        </p:blipFill>
        <p:spPr>
          <a:xfrm>
            <a:off x="1398865" y="7336155"/>
            <a:ext cx="2192060" cy="4025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793790" y="1249918"/>
            <a:ext cx="8203525" cy="708779"/>
          </a:xfrm>
          <a:prstGeom prst="rect">
            <a:avLst/>
          </a:prstGeom>
          <a:noFill/>
          <a:ln/>
        </p:spPr>
        <p:txBody>
          <a:bodyPr wrap="none" rtlCol="0" anchor="t"/>
          <a:lstStyle/>
          <a:p>
            <a:pPr indent="0" marL="0">
              <a:lnSpc>
                <a:spcPts val="5581"/>
              </a:lnSpc>
              <a:buNone/>
            </a:pPr>
            <a:r>
              <a:rPr lang="en-US" sz="4465" b="1" spc="-134" kern="0" dirty="0">
                <a:solidFill>
                  <a:srgbClr val="000000"/>
                </a:solidFill>
                <a:latin typeface="Inter" pitchFamily="34" charset="0"/>
                <a:ea typeface="Inter" pitchFamily="34" charset="-122"/>
                <a:cs typeface="Inter" pitchFamily="34" charset="-120"/>
              </a:rPr>
              <a:t>Advantages of CLI Applications</a:t>
            </a:r>
            <a:endParaRPr lang="en-US" sz="4465" dirty="0"/>
          </a:p>
        </p:txBody>
      </p:sp>
      <p:sp>
        <p:nvSpPr>
          <p:cNvPr id="5" name="Text 3"/>
          <p:cNvSpPr/>
          <p:nvPr/>
        </p:nvSpPr>
        <p:spPr>
          <a:xfrm>
            <a:off x="793790" y="2525673"/>
            <a:ext cx="2845594" cy="708660"/>
          </a:xfrm>
          <a:prstGeom prst="rect">
            <a:avLst/>
          </a:prstGeom>
          <a:noFill/>
          <a:ln/>
        </p:spPr>
        <p:txBody>
          <a:bodyPr wrap="square" rtlCol="0" anchor="t"/>
          <a:lstStyle/>
          <a:p>
            <a:pPr indent="0" marL="0">
              <a:lnSpc>
                <a:spcPts val="2791"/>
              </a:lnSpc>
              <a:buNone/>
            </a:pPr>
            <a:r>
              <a:rPr lang="en-US" sz="2233" b="1" spc="-67" kern="0" dirty="0">
                <a:solidFill>
                  <a:srgbClr val="000000"/>
                </a:solidFill>
                <a:latin typeface="Inter" pitchFamily="34" charset="0"/>
                <a:ea typeface="Inter" pitchFamily="34" charset="-122"/>
                <a:cs typeface="Inter" pitchFamily="34" charset="-120"/>
              </a:rPr>
              <a:t>Efficiency and Automation</a:t>
            </a:r>
            <a:endParaRPr lang="en-US" sz="2233" dirty="0"/>
          </a:p>
        </p:txBody>
      </p:sp>
      <p:sp>
        <p:nvSpPr>
          <p:cNvPr id="6" name="Text 4"/>
          <p:cNvSpPr/>
          <p:nvPr/>
        </p:nvSpPr>
        <p:spPr>
          <a:xfrm>
            <a:off x="793790" y="3461147"/>
            <a:ext cx="2845594" cy="2540318"/>
          </a:xfrm>
          <a:prstGeom prst="rect">
            <a:avLst/>
          </a:prstGeom>
          <a:noFill/>
          <a:ln/>
        </p:spPr>
        <p:txBody>
          <a:bodyPr wrap="square" rtlCol="0" anchor="t"/>
          <a:lstStyle/>
          <a:p>
            <a:pPr indent="0" marL="0">
              <a:lnSpc>
                <a:spcPts val="2858"/>
              </a:lnSpc>
              <a:buNone/>
            </a:pPr>
            <a:r>
              <a:rPr lang="en-US" sz="1786" spc="-36" kern="0" dirty="0">
                <a:solidFill>
                  <a:srgbClr val="272525"/>
                </a:solidFill>
                <a:latin typeface="Inter" pitchFamily="34" charset="0"/>
                <a:ea typeface="Inter" pitchFamily="34" charset="-122"/>
                <a:cs typeface="Inter" pitchFamily="34" charset="-120"/>
              </a:rPr>
              <a:t>CLIs excel in automating repetitive tasks. Scripts can be written to perform complex operations in a single command, saving time and reducing human error.</a:t>
            </a:r>
            <a:endParaRPr lang="en-US" sz="1786" dirty="0"/>
          </a:p>
        </p:txBody>
      </p:sp>
      <p:sp>
        <p:nvSpPr>
          <p:cNvPr id="7" name="Text 5"/>
          <p:cNvSpPr/>
          <p:nvPr/>
        </p:nvSpPr>
        <p:spPr>
          <a:xfrm>
            <a:off x="4200406" y="2525673"/>
            <a:ext cx="2835235" cy="354330"/>
          </a:xfrm>
          <a:prstGeom prst="rect">
            <a:avLst/>
          </a:prstGeom>
          <a:noFill/>
          <a:ln/>
        </p:spPr>
        <p:txBody>
          <a:bodyPr wrap="none" rtlCol="0" anchor="t"/>
          <a:lstStyle/>
          <a:p>
            <a:pPr indent="0" marL="0">
              <a:lnSpc>
                <a:spcPts val="2791"/>
              </a:lnSpc>
              <a:buNone/>
            </a:pPr>
            <a:r>
              <a:rPr lang="en-US" sz="2233" b="1" spc="-67" kern="0" dirty="0">
                <a:solidFill>
                  <a:srgbClr val="000000"/>
                </a:solidFill>
                <a:latin typeface="Inter" pitchFamily="34" charset="0"/>
                <a:ea typeface="Inter" pitchFamily="34" charset="-122"/>
                <a:cs typeface="Inter" pitchFamily="34" charset="-120"/>
              </a:rPr>
              <a:t>Power and Control</a:t>
            </a:r>
            <a:endParaRPr lang="en-US" sz="2233" dirty="0"/>
          </a:p>
        </p:txBody>
      </p:sp>
      <p:sp>
        <p:nvSpPr>
          <p:cNvPr id="8" name="Text 6"/>
          <p:cNvSpPr/>
          <p:nvPr/>
        </p:nvSpPr>
        <p:spPr>
          <a:xfrm>
            <a:off x="4200406" y="3106817"/>
            <a:ext cx="2845594" cy="2903220"/>
          </a:xfrm>
          <a:prstGeom prst="rect">
            <a:avLst/>
          </a:prstGeom>
          <a:noFill/>
          <a:ln/>
        </p:spPr>
        <p:txBody>
          <a:bodyPr wrap="square" rtlCol="0" anchor="t"/>
          <a:lstStyle/>
          <a:p>
            <a:pPr indent="0" marL="0">
              <a:lnSpc>
                <a:spcPts val="2858"/>
              </a:lnSpc>
              <a:buNone/>
            </a:pPr>
            <a:r>
              <a:rPr lang="en-US" sz="1786" spc="-36" kern="0" dirty="0">
                <a:solidFill>
                  <a:srgbClr val="272525"/>
                </a:solidFill>
                <a:latin typeface="Inter" pitchFamily="34" charset="0"/>
                <a:ea typeface="Inter" pitchFamily="34" charset="-122"/>
                <a:cs typeface="Inter" pitchFamily="34" charset="-120"/>
              </a:rPr>
              <a:t>CLIs provide fine-grained control over system processes, allowing users to access and manipulate low-level settings and configurations that might be inaccessible through GUIs.</a:t>
            </a:r>
            <a:endParaRPr lang="en-US" sz="1786" dirty="0"/>
          </a:p>
        </p:txBody>
      </p:sp>
      <p:sp>
        <p:nvSpPr>
          <p:cNvPr id="9" name="Text 7"/>
          <p:cNvSpPr/>
          <p:nvPr/>
        </p:nvSpPr>
        <p:spPr>
          <a:xfrm>
            <a:off x="7607022" y="2525673"/>
            <a:ext cx="2845594" cy="708660"/>
          </a:xfrm>
          <a:prstGeom prst="rect">
            <a:avLst/>
          </a:prstGeom>
          <a:noFill/>
          <a:ln/>
        </p:spPr>
        <p:txBody>
          <a:bodyPr wrap="square" rtlCol="0" anchor="t"/>
          <a:lstStyle/>
          <a:p>
            <a:pPr indent="0" marL="0">
              <a:lnSpc>
                <a:spcPts val="2791"/>
              </a:lnSpc>
              <a:buNone/>
            </a:pPr>
            <a:r>
              <a:rPr lang="en-US" sz="2233" b="1" spc="-67" kern="0" dirty="0">
                <a:solidFill>
                  <a:srgbClr val="000000"/>
                </a:solidFill>
                <a:latin typeface="Inter" pitchFamily="34" charset="0"/>
                <a:ea typeface="Inter" pitchFamily="34" charset="-122"/>
                <a:cs typeface="Inter" pitchFamily="34" charset="-120"/>
              </a:rPr>
              <a:t>Flexibility and Customization</a:t>
            </a:r>
            <a:endParaRPr lang="en-US" sz="2233" dirty="0"/>
          </a:p>
        </p:txBody>
      </p:sp>
      <p:sp>
        <p:nvSpPr>
          <p:cNvPr id="10" name="Text 8"/>
          <p:cNvSpPr/>
          <p:nvPr/>
        </p:nvSpPr>
        <p:spPr>
          <a:xfrm>
            <a:off x="7607022" y="3461147"/>
            <a:ext cx="2845594" cy="2177415"/>
          </a:xfrm>
          <a:prstGeom prst="rect">
            <a:avLst/>
          </a:prstGeom>
          <a:noFill/>
          <a:ln/>
        </p:spPr>
        <p:txBody>
          <a:bodyPr wrap="square" rtlCol="0" anchor="t"/>
          <a:lstStyle/>
          <a:p>
            <a:pPr indent="0" marL="0">
              <a:lnSpc>
                <a:spcPts val="2858"/>
              </a:lnSpc>
              <a:buNone/>
            </a:pPr>
            <a:r>
              <a:rPr lang="en-US" sz="1786" spc="-36" kern="0" dirty="0">
                <a:solidFill>
                  <a:srgbClr val="272525"/>
                </a:solidFill>
                <a:latin typeface="Inter" pitchFamily="34" charset="0"/>
                <a:ea typeface="Inter" pitchFamily="34" charset="-122"/>
                <a:cs typeface="Inter" pitchFamily="34" charset="-120"/>
              </a:rPr>
              <a:t>CLIs are highly adaptable and can be customized to suit specific workflows. Users can create aliases and scripts to tailor commands to their needs.</a:t>
            </a:r>
            <a:endParaRPr lang="en-US" sz="1786" dirty="0"/>
          </a:p>
        </p:txBody>
      </p:sp>
      <p:sp>
        <p:nvSpPr>
          <p:cNvPr id="11" name="Text 9"/>
          <p:cNvSpPr/>
          <p:nvPr/>
        </p:nvSpPr>
        <p:spPr>
          <a:xfrm>
            <a:off x="11013638" y="2525673"/>
            <a:ext cx="2845594" cy="708660"/>
          </a:xfrm>
          <a:prstGeom prst="rect">
            <a:avLst/>
          </a:prstGeom>
          <a:noFill/>
          <a:ln/>
        </p:spPr>
        <p:txBody>
          <a:bodyPr wrap="square" rtlCol="0" anchor="t"/>
          <a:lstStyle/>
          <a:p>
            <a:pPr indent="0" marL="0">
              <a:lnSpc>
                <a:spcPts val="2791"/>
              </a:lnSpc>
              <a:buNone/>
            </a:pPr>
            <a:r>
              <a:rPr lang="en-US" sz="2233" b="1" spc="-67" kern="0" dirty="0">
                <a:solidFill>
                  <a:srgbClr val="000000"/>
                </a:solidFill>
                <a:latin typeface="Inter" pitchFamily="34" charset="0"/>
                <a:ea typeface="Inter" pitchFamily="34" charset="-122"/>
                <a:cs typeface="Inter" pitchFamily="34" charset="-120"/>
              </a:rPr>
              <a:t>Remote Access and Management</a:t>
            </a:r>
            <a:endParaRPr lang="en-US" sz="2233" dirty="0"/>
          </a:p>
        </p:txBody>
      </p:sp>
      <p:sp>
        <p:nvSpPr>
          <p:cNvPr id="12" name="Text 10"/>
          <p:cNvSpPr/>
          <p:nvPr/>
        </p:nvSpPr>
        <p:spPr>
          <a:xfrm>
            <a:off x="11013638" y="3461147"/>
            <a:ext cx="2845594" cy="2540318"/>
          </a:xfrm>
          <a:prstGeom prst="rect">
            <a:avLst/>
          </a:prstGeom>
          <a:noFill/>
          <a:ln/>
        </p:spPr>
        <p:txBody>
          <a:bodyPr wrap="square" rtlCol="0" anchor="t"/>
          <a:lstStyle/>
          <a:p>
            <a:pPr indent="0" marL="0">
              <a:lnSpc>
                <a:spcPts val="2858"/>
              </a:lnSpc>
              <a:buNone/>
            </a:pPr>
            <a:r>
              <a:rPr lang="en-US" sz="1786" spc="-36" kern="0" dirty="0">
                <a:solidFill>
                  <a:srgbClr val="272525"/>
                </a:solidFill>
                <a:latin typeface="Inter" pitchFamily="34" charset="0"/>
                <a:ea typeface="Inter" pitchFamily="34" charset="-122"/>
                <a:cs typeface="Inter" pitchFamily="34" charset="-120"/>
              </a:rPr>
              <a:t>CLIs are essential for managing remote servers and systems. They enable users to access and control machines from anywhere with an internet connection.</a:t>
            </a:r>
            <a:endParaRPr lang="en-US" sz="1786" dirty="0"/>
          </a:p>
        </p:txBody>
      </p:sp>
      <p:pic>
        <p:nvPicPr>
          <p:cNvPr id="13" name="Image 0" descr="preencoded.png">    </p:cNvPr>
          <p:cNvPicPr>
            <a:picLocks noChangeAspect="1"/>
          </p:cNvPicPr>
          <p:nvPr/>
        </p:nvPicPr>
        <p:blipFill>
          <a:blip r:embed="rId1"/>
          <a:stretch>
            <a:fillRect/>
          </a:stretch>
        </p:blipFill>
        <p:spPr>
          <a:xfrm>
            <a:off x="793790" y="6469261"/>
            <a:ext cx="2778562" cy="5103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1267"/>
          </a:xfrm>
          <a:prstGeom prst="rect">
            <a:avLst/>
          </a:prstGeom>
          <a:solidFill>
            <a:srgbClr val="FFFFFF"/>
          </a:solidFill>
          <a:ln/>
        </p:spPr>
      </p:sp>
      <p:sp>
        <p:nvSpPr>
          <p:cNvPr id="4" name="Text 2"/>
          <p:cNvSpPr/>
          <p:nvPr/>
        </p:nvSpPr>
        <p:spPr>
          <a:xfrm>
            <a:off x="741045" y="582216"/>
            <a:ext cx="5293281" cy="661630"/>
          </a:xfrm>
          <a:prstGeom prst="rect">
            <a:avLst/>
          </a:prstGeom>
          <a:noFill/>
          <a:ln/>
        </p:spPr>
        <p:txBody>
          <a:bodyPr wrap="none" rtlCol="0" anchor="t"/>
          <a:lstStyle/>
          <a:p>
            <a:pPr indent="0" marL="0">
              <a:lnSpc>
                <a:spcPts val="5210"/>
              </a:lnSpc>
              <a:buNone/>
            </a:pPr>
            <a:r>
              <a:rPr lang="en-US" sz="4168" b="1" spc="-125" kern="0" dirty="0">
                <a:solidFill>
                  <a:srgbClr val="000000"/>
                </a:solidFill>
                <a:latin typeface="Inter" pitchFamily="34" charset="0"/>
                <a:ea typeface="Inter" pitchFamily="34" charset="-122"/>
                <a:cs typeface="Inter" pitchFamily="34" charset="-120"/>
              </a:rPr>
              <a:t>CLI vs GUI</a:t>
            </a:r>
            <a:endParaRPr lang="en-US" sz="4168" dirty="0"/>
          </a:p>
        </p:txBody>
      </p:sp>
      <p:sp>
        <p:nvSpPr>
          <p:cNvPr id="5" name="Shape 3"/>
          <p:cNvSpPr/>
          <p:nvPr/>
        </p:nvSpPr>
        <p:spPr>
          <a:xfrm>
            <a:off x="741045" y="1667232"/>
            <a:ext cx="2191345" cy="1685211"/>
          </a:xfrm>
          <a:prstGeom prst="roundRect">
            <a:avLst>
              <a:gd name="adj" fmla="val 5654"/>
            </a:avLst>
          </a:prstGeom>
          <a:solidFill>
            <a:srgbClr val="DADBF1"/>
          </a:solidFill>
          <a:ln w="7620">
            <a:solidFill>
              <a:srgbClr val="C0C1D7"/>
            </a:solidFill>
            <a:prstDash val="solid"/>
          </a:ln>
        </p:spPr>
      </p:sp>
      <p:sp>
        <p:nvSpPr>
          <p:cNvPr id="6" name="Text 4"/>
          <p:cNvSpPr/>
          <p:nvPr/>
        </p:nvSpPr>
        <p:spPr>
          <a:xfrm>
            <a:off x="960358" y="2298144"/>
            <a:ext cx="121563" cy="423386"/>
          </a:xfrm>
          <a:prstGeom prst="rect">
            <a:avLst/>
          </a:prstGeom>
          <a:noFill/>
          <a:ln/>
        </p:spPr>
        <p:txBody>
          <a:bodyPr wrap="none" rtlCol="0" anchor="t"/>
          <a:lstStyle/>
          <a:p>
            <a:pPr algn="ctr" indent="0" marL="0">
              <a:lnSpc>
                <a:spcPts val="3334"/>
              </a:lnSpc>
              <a:buNone/>
            </a:pPr>
            <a:r>
              <a:rPr lang="en-US" sz="2084" b="1" spc="-63" kern="0" dirty="0">
                <a:solidFill>
                  <a:srgbClr val="272525"/>
                </a:solidFill>
                <a:latin typeface="Inter" pitchFamily="34" charset="0"/>
                <a:ea typeface="Inter" pitchFamily="34" charset="-122"/>
                <a:cs typeface="Inter" pitchFamily="34" charset="-120"/>
              </a:rPr>
              <a:t>1</a:t>
            </a:r>
            <a:endParaRPr lang="en-US" sz="2084" dirty="0"/>
          </a:p>
        </p:txBody>
      </p:sp>
      <p:sp>
        <p:nvSpPr>
          <p:cNvPr id="7" name="Text 5"/>
          <p:cNvSpPr/>
          <p:nvPr/>
        </p:nvSpPr>
        <p:spPr>
          <a:xfrm>
            <a:off x="3144083" y="1878925"/>
            <a:ext cx="2646640" cy="330756"/>
          </a:xfrm>
          <a:prstGeom prst="rect">
            <a:avLst/>
          </a:prstGeom>
          <a:noFill/>
          <a:ln/>
        </p:spPr>
        <p:txBody>
          <a:bodyPr wrap="none" rtlCol="0" anchor="t"/>
          <a:lstStyle/>
          <a:p>
            <a:pPr algn="l" indent="0" marL="0">
              <a:lnSpc>
                <a:spcPts val="2605"/>
              </a:lnSpc>
              <a:buNone/>
            </a:pPr>
            <a:r>
              <a:rPr lang="en-US" sz="2084" b="1" spc="-63" kern="0" dirty="0">
                <a:solidFill>
                  <a:srgbClr val="272525"/>
                </a:solidFill>
                <a:latin typeface="Inter" pitchFamily="34" charset="0"/>
                <a:ea typeface="Inter" pitchFamily="34" charset="-122"/>
                <a:cs typeface="Inter" pitchFamily="34" charset="-120"/>
              </a:rPr>
              <a:t>CLI</a:t>
            </a:r>
            <a:endParaRPr lang="en-US" sz="2084" dirty="0"/>
          </a:p>
        </p:txBody>
      </p:sp>
      <p:sp>
        <p:nvSpPr>
          <p:cNvPr id="8" name="Text 6"/>
          <p:cNvSpPr/>
          <p:nvPr/>
        </p:nvSpPr>
        <p:spPr>
          <a:xfrm>
            <a:off x="3144083" y="2336602"/>
            <a:ext cx="2846427" cy="338614"/>
          </a:xfrm>
          <a:prstGeom prst="rect">
            <a:avLst/>
          </a:prstGeom>
          <a:noFill/>
          <a:ln/>
        </p:spPr>
        <p:txBody>
          <a:bodyPr wrap="none" rtlCol="0" anchor="t"/>
          <a:lstStyle/>
          <a:p>
            <a:pPr algn="l" indent="0" marL="0">
              <a:lnSpc>
                <a:spcPts val="2667"/>
              </a:lnSpc>
              <a:buNone/>
            </a:pPr>
            <a:r>
              <a:rPr lang="en-US" sz="1667" spc="-33" kern="0" dirty="0">
                <a:solidFill>
                  <a:srgbClr val="272525"/>
                </a:solidFill>
                <a:latin typeface="Inter" pitchFamily="34" charset="0"/>
                <a:ea typeface="Inter" pitchFamily="34" charset="-122"/>
                <a:cs typeface="Inter" pitchFamily="34" charset="-120"/>
              </a:rPr>
              <a:t>Text-based interface.</a:t>
            </a:r>
            <a:endParaRPr lang="en-US" sz="1667" dirty="0"/>
          </a:p>
        </p:txBody>
      </p:sp>
      <p:sp>
        <p:nvSpPr>
          <p:cNvPr id="9" name="Text 7"/>
          <p:cNvSpPr/>
          <p:nvPr/>
        </p:nvSpPr>
        <p:spPr>
          <a:xfrm>
            <a:off x="3144083" y="2802136"/>
            <a:ext cx="2846427" cy="338614"/>
          </a:xfrm>
          <a:prstGeom prst="rect">
            <a:avLst/>
          </a:prstGeom>
          <a:noFill/>
          <a:ln/>
        </p:spPr>
        <p:txBody>
          <a:bodyPr wrap="none" rtlCol="0" anchor="t"/>
          <a:lstStyle/>
          <a:p>
            <a:pPr algn="l" indent="0" marL="0">
              <a:lnSpc>
                <a:spcPts val="2667"/>
              </a:lnSpc>
              <a:buNone/>
            </a:pPr>
            <a:r>
              <a:rPr lang="en-US" sz="1667" spc="-33" kern="0" dirty="0">
                <a:solidFill>
                  <a:srgbClr val="272525"/>
                </a:solidFill>
                <a:latin typeface="Inter" pitchFamily="34" charset="0"/>
                <a:ea typeface="Inter" pitchFamily="34" charset="-122"/>
                <a:cs typeface="Inter" pitchFamily="34" charset="-120"/>
              </a:rPr>
              <a:t>Provides power and flexibility.</a:t>
            </a:r>
            <a:endParaRPr lang="en-US" sz="1667" dirty="0"/>
          </a:p>
        </p:txBody>
      </p:sp>
      <p:sp>
        <p:nvSpPr>
          <p:cNvPr id="10" name="Shape 8"/>
          <p:cNvSpPr/>
          <p:nvPr/>
        </p:nvSpPr>
        <p:spPr>
          <a:xfrm>
            <a:off x="3038237" y="3328362"/>
            <a:ext cx="10745272" cy="21134"/>
          </a:xfrm>
          <a:prstGeom prst="roundRect">
            <a:avLst>
              <a:gd name="adj" fmla="val 450835"/>
            </a:avLst>
          </a:prstGeom>
          <a:solidFill>
            <a:srgbClr val="C0C1D7"/>
          </a:solidFill>
          <a:ln/>
        </p:spPr>
      </p:sp>
      <p:sp>
        <p:nvSpPr>
          <p:cNvPr id="11" name="Shape 9"/>
          <p:cNvSpPr/>
          <p:nvPr/>
        </p:nvSpPr>
        <p:spPr>
          <a:xfrm>
            <a:off x="741045" y="3458289"/>
            <a:ext cx="4382691" cy="1685211"/>
          </a:xfrm>
          <a:prstGeom prst="roundRect">
            <a:avLst>
              <a:gd name="adj" fmla="val 5654"/>
            </a:avLst>
          </a:prstGeom>
          <a:solidFill>
            <a:srgbClr val="DADBF1"/>
          </a:solidFill>
          <a:ln w="7620">
            <a:solidFill>
              <a:srgbClr val="C0C1D7"/>
            </a:solidFill>
            <a:prstDash val="solid"/>
          </a:ln>
        </p:spPr>
      </p:sp>
      <p:sp>
        <p:nvSpPr>
          <p:cNvPr id="12" name="Text 10"/>
          <p:cNvSpPr/>
          <p:nvPr/>
        </p:nvSpPr>
        <p:spPr>
          <a:xfrm>
            <a:off x="960358" y="4089202"/>
            <a:ext cx="158829" cy="423386"/>
          </a:xfrm>
          <a:prstGeom prst="rect">
            <a:avLst/>
          </a:prstGeom>
          <a:noFill/>
          <a:ln/>
        </p:spPr>
        <p:txBody>
          <a:bodyPr wrap="none" rtlCol="0" anchor="t"/>
          <a:lstStyle/>
          <a:p>
            <a:pPr algn="ctr" indent="0" marL="0">
              <a:lnSpc>
                <a:spcPts val="3334"/>
              </a:lnSpc>
              <a:buNone/>
            </a:pPr>
            <a:r>
              <a:rPr lang="en-US" sz="2084" b="1" spc="-63" kern="0" dirty="0">
                <a:solidFill>
                  <a:srgbClr val="272525"/>
                </a:solidFill>
                <a:latin typeface="Inter" pitchFamily="34" charset="0"/>
                <a:ea typeface="Inter" pitchFamily="34" charset="-122"/>
                <a:cs typeface="Inter" pitchFamily="34" charset="-120"/>
              </a:rPr>
              <a:t>2</a:t>
            </a:r>
            <a:endParaRPr lang="en-US" sz="2084" dirty="0"/>
          </a:p>
        </p:txBody>
      </p:sp>
      <p:sp>
        <p:nvSpPr>
          <p:cNvPr id="13" name="Text 11"/>
          <p:cNvSpPr/>
          <p:nvPr/>
        </p:nvSpPr>
        <p:spPr>
          <a:xfrm>
            <a:off x="5335429" y="3669982"/>
            <a:ext cx="2346603" cy="330756"/>
          </a:xfrm>
          <a:prstGeom prst="rect">
            <a:avLst/>
          </a:prstGeom>
          <a:noFill/>
          <a:ln/>
        </p:spPr>
        <p:txBody>
          <a:bodyPr wrap="none" rtlCol="0" anchor="t"/>
          <a:lstStyle/>
          <a:p>
            <a:pPr algn="l" indent="0" marL="0">
              <a:lnSpc>
                <a:spcPts val="2605"/>
              </a:lnSpc>
              <a:buNone/>
            </a:pPr>
            <a:r>
              <a:rPr lang="en-US" sz="2084" b="1" spc="-63" kern="0" dirty="0">
                <a:solidFill>
                  <a:srgbClr val="272525"/>
                </a:solidFill>
                <a:latin typeface="Inter" pitchFamily="34" charset="0"/>
                <a:ea typeface="Inter" pitchFamily="34" charset="-122"/>
                <a:cs typeface="Inter" pitchFamily="34" charset="-120"/>
              </a:rPr>
              <a:t>GUI</a:t>
            </a:r>
            <a:endParaRPr lang="en-US" sz="2084" dirty="0"/>
          </a:p>
        </p:txBody>
      </p:sp>
      <p:sp>
        <p:nvSpPr>
          <p:cNvPr id="14" name="Text 12"/>
          <p:cNvSpPr/>
          <p:nvPr/>
        </p:nvSpPr>
        <p:spPr>
          <a:xfrm>
            <a:off x="5335429" y="4127659"/>
            <a:ext cx="2346603" cy="338614"/>
          </a:xfrm>
          <a:prstGeom prst="rect">
            <a:avLst/>
          </a:prstGeom>
          <a:noFill/>
          <a:ln/>
        </p:spPr>
        <p:txBody>
          <a:bodyPr wrap="none" rtlCol="0" anchor="t"/>
          <a:lstStyle/>
          <a:p>
            <a:pPr algn="l" indent="0" marL="0">
              <a:lnSpc>
                <a:spcPts val="2667"/>
              </a:lnSpc>
              <a:buNone/>
            </a:pPr>
            <a:r>
              <a:rPr lang="en-US" sz="1667" spc="-33" kern="0" dirty="0">
                <a:solidFill>
                  <a:srgbClr val="272525"/>
                </a:solidFill>
                <a:latin typeface="Inter" pitchFamily="34" charset="0"/>
                <a:ea typeface="Inter" pitchFamily="34" charset="-122"/>
                <a:cs typeface="Inter" pitchFamily="34" charset="-120"/>
              </a:rPr>
              <a:t>Graphical user interface.</a:t>
            </a:r>
            <a:endParaRPr lang="en-US" sz="1667" dirty="0"/>
          </a:p>
        </p:txBody>
      </p:sp>
      <p:sp>
        <p:nvSpPr>
          <p:cNvPr id="15" name="Text 13"/>
          <p:cNvSpPr/>
          <p:nvPr/>
        </p:nvSpPr>
        <p:spPr>
          <a:xfrm>
            <a:off x="5335429" y="4593193"/>
            <a:ext cx="2346603" cy="338614"/>
          </a:xfrm>
          <a:prstGeom prst="rect">
            <a:avLst/>
          </a:prstGeom>
          <a:noFill/>
          <a:ln/>
        </p:spPr>
        <p:txBody>
          <a:bodyPr wrap="none" rtlCol="0" anchor="t"/>
          <a:lstStyle/>
          <a:p>
            <a:pPr algn="l" indent="0" marL="0">
              <a:lnSpc>
                <a:spcPts val="2667"/>
              </a:lnSpc>
              <a:buNone/>
            </a:pPr>
            <a:r>
              <a:rPr lang="en-US" sz="1667" spc="-33" kern="0" dirty="0">
                <a:solidFill>
                  <a:srgbClr val="272525"/>
                </a:solidFill>
                <a:latin typeface="Inter" pitchFamily="34" charset="0"/>
                <a:ea typeface="Inter" pitchFamily="34" charset="-122"/>
                <a:cs typeface="Inter" pitchFamily="34" charset="-120"/>
              </a:rPr>
              <a:t>Offers visual interaction.</a:t>
            </a:r>
            <a:endParaRPr lang="en-US" sz="1667" dirty="0"/>
          </a:p>
        </p:txBody>
      </p:sp>
      <p:sp>
        <p:nvSpPr>
          <p:cNvPr id="16" name="Shape 14"/>
          <p:cNvSpPr/>
          <p:nvPr/>
        </p:nvSpPr>
        <p:spPr>
          <a:xfrm>
            <a:off x="5229582" y="5119420"/>
            <a:ext cx="8553926" cy="21134"/>
          </a:xfrm>
          <a:prstGeom prst="roundRect">
            <a:avLst>
              <a:gd name="adj" fmla="val 450835"/>
            </a:avLst>
          </a:prstGeom>
          <a:solidFill>
            <a:srgbClr val="C0C1D7"/>
          </a:solidFill>
          <a:ln/>
        </p:spPr>
      </p:sp>
      <p:sp>
        <p:nvSpPr>
          <p:cNvPr id="17" name="Shape 15"/>
          <p:cNvSpPr/>
          <p:nvPr/>
        </p:nvSpPr>
        <p:spPr>
          <a:xfrm>
            <a:off x="741045" y="5249347"/>
            <a:ext cx="6574155" cy="1685211"/>
          </a:xfrm>
          <a:prstGeom prst="roundRect">
            <a:avLst>
              <a:gd name="adj" fmla="val 5654"/>
            </a:avLst>
          </a:prstGeom>
          <a:solidFill>
            <a:srgbClr val="DADBF1"/>
          </a:solidFill>
          <a:ln w="7620">
            <a:solidFill>
              <a:srgbClr val="C0C1D7"/>
            </a:solidFill>
            <a:prstDash val="solid"/>
          </a:ln>
        </p:spPr>
      </p:sp>
      <p:sp>
        <p:nvSpPr>
          <p:cNvPr id="18" name="Text 16"/>
          <p:cNvSpPr/>
          <p:nvPr/>
        </p:nvSpPr>
        <p:spPr>
          <a:xfrm>
            <a:off x="960358" y="5880259"/>
            <a:ext cx="166568" cy="423386"/>
          </a:xfrm>
          <a:prstGeom prst="rect">
            <a:avLst/>
          </a:prstGeom>
          <a:noFill/>
          <a:ln/>
        </p:spPr>
        <p:txBody>
          <a:bodyPr wrap="none" rtlCol="0" anchor="t"/>
          <a:lstStyle/>
          <a:p>
            <a:pPr algn="ctr" indent="0" marL="0">
              <a:lnSpc>
                <a:spcPts val="3334"/>
              </a:lnSpc>
              <a:buNone/>
            </a:pPr>
            <a:r>
              <a:rPr lang="en-US" sz="2084" b="1" spc="-63" kern="0" dirty="0">
                <a:solidFill>
                  <a:srgbClr val="272525"/>
                </a:solidFill>
                <a:latin typeface="Inter" pitchFamily="34" charset="0"/>
                <a:ea typeface="Inter" pitchFamily="34" charset="-122"/>
                <a:cs typeface="Inter" pitchFamily="34" charset="-120"/>
              </a:rPr>
              <a:t>3</a:t>
            </a:r>
            <a:endParaRPr lang="en-US" sz="2084" dirty="0"/>
          </a:p>
        </p:txBody>
      </p:sp>
      <p:sp>
        <p:nvSpPr>
          <p:cNvPr id="19" name="Text 17"/>
          <p:cNvSpPr/>
          <p:nvPr/>
        </p:nvSpPr>
        <p:spPr>
          <a:xfrm>
            <a:off x="7526893" y="5461040"/>
            <a:ext cx="2646640" cy="330756"/>
          </a:xfrm>
          <a:prstGeom prst="rect">
            <a:avLst/>
          </a:prstGeom>
          <a:noFill/>
          <a:ln/>
        </p:spPr>
        <p:txBody>
          <a:bodyPr wrap="none" rtlCol="0" anchor="t"/>
          <a:lstStyle/>
          <a:p>
            <a:pPr algn="l" indent="0" marL="0">
              <a:lnSpc>
                <a:spcPts val="2605"/>
              </a:lnSpc>
              <a:buNone/>
            </a:pPr>
            <a:r>
              <a:rPr lang="en-US" sz="2084" b="1" spc="-63" kern="0" dirty="0">
                <a:solidFill>
                  <a:srgbClr val="272525"/>
                </a:solidFill>
                <a:latin typeface="Inter" pitchFamily="34" charset="0"/>
                <a:ea typeface="Inter" pitchFamily="34" charset="-122"/>
                <a:cs typeface="Inter" pitchFamily="34" charset="-120"/>
              </a:rPr>
              <a:t>Differences</a:t>
            </a:r>
            <a:endParaRPr lang="en-US" sz="2084" dirty="0"/>
          </a:p>
        </p:txBody>
      </p:sp>
      <p:sp>
        <p:nvSpPr>
          <p:cNvPr id="20" name="Text 18"/>
          <p:cNvSpPr/>
          <p:nvPr/>
        </p:nvSpPr>
        <p:spPr>
          <a:xfrm>
            <a:off x="7526893" y="5918716"/>
            <a:ext cx="3780830" cy="338614"/>
          </a:xfrm>
          <a:prstGeom prst="rect">
            <a:avLst/>
          </a:prstGeom>
          <a:noFill/>
          <a:ln/>
        </p:spPr>
        <p:txBody>
          <a:bodyPr wrap="none" rtlCol="0" anchor="t"/>
          <a:lstStyle/>
          <a:p>
            <a:pPr algn="l" indent="0" marL="0">
              <a:lnSpc>
                <a:spcPts val="2667"/>
              </a:lnSpc>
              <a:buNone/>
            </a:pPr>
            <a:r>
              <a:rPr lang="en-US" sz="1667" spc="-33" kern="0" dirty="0">
                <a:solidFill>
                  <a:srgbClr val="272525"/>
                </a:solidFill>
                <a:latin typeface="Inter" pitchFamily="34" charset="0"/>
                <a:ea typeface="Inter" pitchFamily="34" charset="-122"/>
                <a:cs typeface="Inter" pitchFamily="34" charset="-120"/>
              </a:rPr>
              <a:t>Input methods and user experience.</a:t>
            </a:r>
            <a:endParaRPr lang="en-US" sz="1667" dirty="0"/>
          </a:p>
        </p:txBody>
      </p:sp>
      <p:sp>
        <p:nvSpPr>
          <p:cNvPr id="21" name="Text 19"/>
          <p:cNvSpPr/>
          <p:nvPr/>
        </p:nvSpPr>
        <p:spPr>
          <a:xfrm>
            <a:off x="7526893" y="6384250"/>
            <a:ext cx="3780830" cy="338614"/>
          </a:xfrm>
          <a:prstGeom prst="rect">
            <a:avLst/>
          </a:prstGeom>
          <a:noFill/>
          <a:ln/>
        </p:spPr>
        <p:txBody>
          <a:bodyPr wrap="none" rtlCol="0" anchor="t"/>
          <a:lstStyle/>
          <a:p>
            <a:pPr algn="l" indent="0" marL="0">
              <a:lnSpc>
                <a:spcPts val="2667"/>
              </a:lnSpc>
              <a:buNone/>
            </a:pPr>
            <a:r>
              <a:rPr lang="en-US" sz="1667" spc="-33" kern="0" dirty="0">
                <a:solidFill>
                  <a:srgbClr val="272525"/>
                </a:solidFill>
                <a:latin typeface="Inter" pitchFamily="34" charset="0"/>
                <a:ea typeface="Inter" pitchFamily="34" charset="-122"/>
                <a:cs typeface="Inter" pitchFamily="34" charset="-120"/>
              </a:rPr>
              <a:t>CLI for automation, GUI for visual tasks.</a:t>
            </a:r>
            <a:endParaRPr lang="en-US" sz="1667" dirty="0"/>
          </a:p>
        </p:txBody>
      </p:sp>
      <p:pic>
        <p:nvPicPr>
          <p:cNvPr id="22" name="Image 0" descr="preencoded.png">    </p:cNvPr>
          <p:cNvPicPr>
            <a:picLocks noChangeAspect="1"/>
          </p:cNvPicPr>
          <p:nvPr/>
        </p:nvPicPr>
        <p:blipFill>
          <a:blip r:embed="rId1"/>
          <a:stretch>
            <a:fillRect/>
          </a:stretch>
        </p:blipFill>
        <p:spPr>
          <a:xfrm>
            <a:off x="741045" y="7172682"/>
            <a:ext cx="2593658" cy="47636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793790" y="1057156"/>
            <a:ext cx="10807303" cy="708779"/>
          </a:xfrm>
          <a:prstGeom prst="rect">
            <a:avLst/>
          </a:prstGeom>
          <a:noFill/>
          <a:ln/>
        </p:spPr>
        <p:txBody>
          <a:bodyPr wrap="none" rtlCol="0" anchor="t"/>
          <a:lstStyle/>
          <a:p>
            <a:pPr indent="0" marL="0">
              <a:lnSpc>
                <a:spcPts val="5581"/>
              </a:lnSpc>
              <a:buNone/>
            </a:pPr>
            <a:r>
              <a:rPr lang="en-US" sz="4465" b="1" spc="-134" kern="0" dirty="0">
                <a:solidFill>
                  <a:srgbClr val="000000"/>
                </a:solidFill>
                <a:latin typeface="Inter" pitchFamily="34" charset="0"/>
                <a:ea typeface="Inter" pitchFamily="34" charset="-122"/>
                <a:cs typeface="Inter" pitchFamily="34" charset="-120"/>
              </a:rPr>
              <a:t>Key Python Libraries for CLI Development</a:t>
            </a:r>
            <a:endParaRPr lang="en-US" sz="4465" dirty="0"/>
          </a:p>
        </p:txBody>
      </p:sp>
      <p:pic>
        <p:nvPicPr>
          <p:cNvPr id="5" name="Image 0" descr="preencoded.png">    </p:cNvPr>
          <p:cNvPicPr>
            <a:picLocks noChangeAspect="1"/>
          </p:cNvPicPr>
          <p:nvPr/>
        </p:nvPicPr>
        <p:blipFill>
          <a:blip r:embed="rId1"/>
          <a:stretch>
            <a:fillRect/>
          </a:stretch>
        </p:blipFill>
        <p:spPr>
          <a:xfrm>
            <a:off x="793790" y="2219563"/>
            <a:ext cx="566976" cy="566976"/>
          </a:xfrm>
          <a:prstGeom prst="rect">
            <a:avLst/>
          </a:prstGeom>
        </p:spPr>
      </p:pic>
      <p:sp>
        <p:nvSpPr>
          <p:cNvPr id="6" name="Text 3"/>
          <p:cNvSpPr/>
          <p:nvPr/>
        </p:nvSpPr>
        <p:spPr>
          <a:xfrm>
            <a:off x="793790" y="3013353"/>
            <a:ext cx="2835235" cy="354330"/>
          </a:xfrm>
          <a:prstGeom prst="rect">
            <a:avLst/>
          </a:prstGeom>
          <a:noFill/>
          <a:ln/>
        </p:spPr>
        <p:txBody>
          <a:bodyPr wrap="none" rtlCol="0" anchor="t"/>
          <a:lstStyle/>
          <a:p>
            <a:pPr algn="l" indent="0" marL="0">
              <a:lnSpc>
                <a:spcPts val="2791"/>
              </a:lnSpc>
              <a:buNone/>
            </a:pPr>
            <a:r>
              <a:rPr lang="en-US" sz="2233" b="1" spc="-67" kern="0" dirty="0">
                <a:solidFill>
                  <a:srgbClr val="272525"/>
                </a:solidFill>
                <a:latin typeface="Inter" pitchFamily="34" charset="0"/>
                <a:ea typeface="Inter" pitchFamily="34" charset="-122"/>
                <a:cs typeface="Inter" pitchFamily="34" charset="-120"/>
              </a:rPr>
              <a:t>argparse</a:t>
            </a:r>
            <a:endParaRPr lang="en-US" sz="2233" dirty="0"/>
          </a:p>
        </p:txBody>
      </p:sp>
      <p:sp>
        <p:nvSpPr>
          <p:cNvPr id="7" name="Text 4"/>
          <p:cNvSpPr/>
          <p:nvPr/>
        </p:nvSpPr>
        <p:spPr>
          <a:xfrm>
            <a:off x="793790" y="3503771"/>
            <a:ext cx="3005495" cy="2540318"/>
          </a:xfrm>
          <a:prstGeom prst="rect">
            <a:avLst/>
          </a:prstGeom>
          <a:noFill/>
          <a:ln/>
        </p:spPr>
        <p:txBody>
          <a:bodyPr wrap="square" rtlCol="0" anchor="t"/>
          <a:lstStyle/>
          <a:p>
            <a:pPr algn="l" indent="0" marL="0">
              <a:lnSpc>
                <a:spcPts val="2858"/>
              </a:lnSpc>
              <a:buNone/>
            </a:pPr>
            <a:r>
              <a:rPr lang="en-US" sz="1786" spc="-36" kern="0" dirty="0">
                <a:solidFill>
                  <a:srgbClr val="272525"/>
                </a:solidFill>
                <a:latin typeface="Inter" pitchFamily="34" charset="0"/>
                <a:ea typeface="Inter" pitchFamily="34" charset="-122"/>
                <a:cs typeface="Inter" pitchFamily="34" charset="-120"/>
              </a:rPr>
              <a:t>A built-in Python library for parsing command-line arguments. It's widely used and offers a straightforward approach to defining and handling options and arguments.</a:t>
            </a:r>
            <a:endParaRPr lang="en-US" sz="1786" dirty="0"/>
          </a:p>
        </p:txBody>
      </p:sp>
      <p:pic>
        <p:nvPicPr>
          <p:cNvPr id="8" name="Image 1" descr="preencoded.png">    </p:cNvPr>
          <p:cNvPicPr>
            <a:picLocks noChangeAspect="1"/>
          </p:cNvPicPr>
          <p:nvPr/>
        </p:nvPicPr>
        <p:blipFill>
          <a:blip r:embed="rId2"/>
          <a:stretch>
            <a:fillRect/>
          </a:stretch>
        </p:blipFill>
        <p:spPr>
          <a:xfrm>
            <a:off x="4139446" y="2219563"/>
            <a:ext cx="566976" cy="566976"/>
          </a:xfrm>
          <a:prstGeom prst="rect">
            <a:avLst/>
          </a:prstGeom>
        </p:spPr>
      </p:pic>
      <p:sp>
        <p:nvSpPr>
          <p:cNvPr id="9" name="Text 5"/>
          <p:cNvSpPr/>
          <p:nvPr/>
        </p:nvSpPr>
        <p:spPr>
          <a:xfrm>
            <a:off x="4139446" y="3013353"/>
            <a:ext cx="2835235" cy="354330"/>
          </a:xfrm>
          <a:prstGeom prst="rect">
            <a:avLst/>
          </a:prstGeom>
          <a:noFill/>
          <a:ln/>
        </p:spPr>
        <p:txBody>
          <a:bodyPr wrap="none" rtlCol="0" anchor="t"/>
          <a:lstStyle/>
          <a:p>
            <a:pPr algn="l" indent="0" marL="0">
              <a:lnSpc>
                <a:spcPts val="2791"/>
              </a:lnSpc>
              <a:buNone/>
            </a:pPr>
            <a:r>
              <a:rPr lang="en-US" sz="2233" b="1" spc="-67" kern="0" dirty="0">
                <a:solidFill>
                  <a:srgbClr val="272525"/>
                </a:solidFill>
                <a:latin typeface="Inter" pitchFamily="34" charset="0"/>
                <a:ea typeface="Inter" pitchFamily="34" charset="-122"/>
                <a:cs typeface="Inter" pitchFamily="34" charset="-120"/>
              </a:rPr>
              <a:t>click</a:t>
            </a:r>
            <a:endParaRPr lang="en-US" sz="2233" dirty="0"/>
          </a:p>
        </p:txBody>
      </p:sp>
      <p:sp>
        <p:nvSpPr>
          <p:cNvPr id="10" name="Text 6"/>
          <p:cNvSpPr/>
          <p:nvPr/>
        </p:nvSpPr>
        <p:spPr>
          <a:xfrm>
            <a:off x="4139446" y="3503771"/>
            <a:ext cx="3005614" cy="2903220"/>
          </a:xfrm>
          <a:prstGeom prst="rect">
            <a:avLst/>
          </a:prstGeom>
          <a:noFill/>
          <a:ln/>
        </p:spPr>
        <p:txBody>
          <a:bodyPr wrap="square" rtlCol="0" anchor="t"/>
          <a:lstStyle/>
          <a:p>
            <a:pPr algn="l" indent="0" marL="0">
              <a:lnSpc>
                <a:spcPts val="2858"/>
              </a:lnSpc>
              <a:buNone/>
            </a:pPr>
            <a:r>
              <a:rPr lang="en-US" sz="1786" spc="-36" kern="0" dirty="0">
                <a:solidFill>
                  <a:srgbClr val="272525"/>
                </a:solidFill>
                <a:latin typeface="Inter" pitchFamily="34" charset="0"/>
                <a:ea typeface="Inter" pitchFamily="34" charset="-122"/>
                <a:cs typeface="Inter" pitchFamily="34" charset="-120"/>
              </a:rPr>
              <a:t>A popular third-party library that provides a more sophisticated and expressive way to build CLIs. It offers features like nested commands, automatic help generation, and support for options with complex types.</a:t>
            </a:r>
            <a:endParaRPr lang="en-US" sz="1786" dirty="0"/>
          </a:p>
        </p:txBody>
      </p:sp>
      <p:pic>
        <p:nvPicPr>
          <p:cNvPr id="11" name="Image 2" descr="preencoded.png">    </p:cNvPr>
          <p:cNvPicPr>
            <a:picLocks noChangeAspect="1"/>
          </p:cNvPicPr>
          <p:nvPr/>
        </p:nvPicPr>
        <p:blipFill>
          <a:blip r:embed="rId3"/>
          <a:stretch>
            <a:fillRect/>
          </a:stretch>
        </p:blipFill>
        <p:spPr>
          <a:xfrm>
            <a:off x="7485221" y="2219563"/>
            <a:ext cx="566976" cy="566976"/>
          </a:xfrm>
          <a:prstGeom prst="rect">
            <a:avLst/>
          </a:prstGeom>
        </p:spPr>
      </p:pic>
      <p:sp>
        <p:nvSpPr>
          <p:cNvPr id="12" name="Text 7"/>
          <p:cNvSpPr/>
          <p:nvPr/>
        </p:nvSpPr>
        <p:spPr>
          <a:xfrm>
            <a:off x="7485221" y="3013353"/>
            <a:ext cx="2835235" cy="354330"/>
          </a:xfrm>
          <a:prstGeom prst="rect">
            <a:avLst/>
          </a:prstGeom>
          <a:noFill/>
          <a:ln/>
        </p:spPr>
        <p:txBody>
          <a:bodyPr wrap="none" rtlCol="0" anchor="t"/>
          <a:lstStyle/>
          <a:p>
            <a:pPr algn="l" indent="0" marL="0">
              <a:lnSpc>
                <a:spcPts val="2791"/>
              </a:lnSpc>
              <a:buNone/>
            </a:pPr>
            <a:r>
              <a:rPr lang="en-US" sz="2233" b="1" spc="-67" kern="0" dirty="0">
                <a:solidFill>
                  <a:srgbClr val="272525"/>
                </a:solidFill>
                <a:latin typeface="Inter" pitchFamily="34" charset="0"/>
                <a:ea typeface="Inter" pitchFamily="34" charset="-122"/>
                <a:cs typeface="Inter" pitchFamily="34" charset="-120"/>
              </a:rPr>
              <a:t>typer</a:t>
            </a:r>
            <a:endParaRPr lang="en-US" sz="2233" dirty="0"/>
          </a:p>
        </p:txBody>
      </p:sp>
      <p:sp>
        <p:nvSpPr>
          <p:cNvPr id="13" name="Text 8"/>
          <p:cNvSpPr/>
          <p:nvPr/>
        </p:nvSpPr>
        <p:spPr>
          <a:xfrm>
            <a:off x="7485221" y="3503771"/>
            <a:ext cx="3005614" cy="2903220"/>
          </a:xfrm>
          <a:prstGeom prst="rect">
            <a:avLst/>
          </a:prstGeom>
          <a:noFill/>
          <a:ln/>
        </p:spPr>
        <p:txBody>
          <a:bodyPr wrap="square" rtlCol="0" anchor="t"/>
          <a:lstStyle/>
          <a:p>
            <a:pPr algn="l" indent="0" marL="0">
              <a:lnSpc>
                <a:spcPts val="2858"/>
              </a:lnSpc>
              <a:buNone/>
            </a:pPr>
            <a:r>
              <a:rPr lang="en-US" sz="1786" spc="-36" kern="0" dirty="0">
                <a:solidFill>
                  <a:srgbClr val="272525"/>
                </a:solidFill>
                <a:latin typeface="Inter" pitchFamily="34" charset="0"/>
                <a:ea typeface="Inter" pitchFamily="34" charset="-122"/>
                <a:cs typeface="Inter" pitchFamily="34" charset="-120"/>
              </a:rPr>
              <a:t>A modern CLI library based on type hints. It leverages Python's type system to automatically generate command-line argument parsing logic, making CLI development more intuitive and type-safe.</a:t>
            </a:r>
            <a:endParaRPr lang="en-US" sz="1786" dirty="0"/>
          </a:p>
        </p:txBody>
      </p:sp>
      <p:pic>
        <p:nvPicPr>
          <p:cNvPr id="14" name="Image 3" descr="preencoded.png">    </p:cNvPr>
          <p:cNvPicPr>
            <a:picLocks noChangeAspect="1"/>
          </p:cNvPicPr>
          <p:nvPr/>
        </p:nvPicPr>
        <p:blipFill>
          <a:blip r:embed="rId4"/>
          <a:stretch>
            <a:fillRect/>
          </a:stretch>
        </p:blipFill>
        <p:spPr>
          <a:xfrm>
            <a:off x="10830997" y="2219563"/>
            <a:ext cx="566976" cy="566976"/>
          </a:xfrm>
          <a:prstGeom prst="rect">
            <a:avLst/>
          </a:prstGeom>
        </p:spPr>
      </p:pic>
      <p:sp>
        <p:nvSpPr>
          <p:cNvPr id="15" name="Text 9"/>
          <p:cNvSpPr/>
          <p:nvPr/>
        </p:nvSpPr>
        <p:spPr>
          <a:xfrm>
            <a:off x="10830997" y="3013353"/>
            <a:ext cx="2835235" cy="354330"/>
          </a:xfrm>
          <a:prstGeom prst="rect">
            <a:avLst/>
          </a:prstGeom>
          <a:noFill/>
          <a:ln/>
        </p:spPr>
        <p:txBody>
          <a:bodyPr wrap="none" rtlCol="0" anchor="t"/>
          <a:lstStyle/>
          <a:p>
            <a:pPr algn="l" indent="0" marL="0">
              <a:lnSpc>
                <a:spcPts val="2791"/>
              </a:lnSpc>
              <a:buNone/>
            </a:pPr>
            <a:r>
              <a:rPr lang="en-US" sz="2233" b="1" spc="-67" kern="0" dirty="0">
                <a:solidFill>
                  <a:srgbClr val="272525"/>
                </a:solidFill>
                <a:latin typeface="Inter" pitchFamily="34" charset="0"/>
                <a:ea typeface="Inter" pitchFamily="34" charset="-122"/>
                <a:cs typeface="Inter" pitchFamily="34" charset="-120"/>
              </a:rPr>
              <a:t>fire</a:t>
            </a:r>
            <a:endParaRPr lang="en-US" sz="2233" dirty="0"/>
          </a:p>
        </p:txBody>
      </p:sp>
      <p:sp>
        <p:nvSpPr>
          <p:cNvPr id="16" name="Text 10"/>
          <p:cNvSpPr/>
          <p:nvPr/>
        </p:nvSpPr>
        <p:spPr>
          <a:xfrm>
            <a:off x="10830997" y="3503771"/>
            <a:ext cx="3005614" cy="2903220"/>
          </a:xfrm>
          <a:prstGeom prst="rect">
            <a:avLst/>
          </a:prstGeom>
          <a:noFill/>
          <a:ln/>
        </p:spPr>
        <p:txBody>
          <a:bodyPr wrap="square" rtlCol="0" anchor="t"/>
          <a:lstStyle/>
          <a:p>
            <a:pPr algn="l" indent="0" marL="0">
              <a:lnSpc>
                <a:spcPts val="2858"/>
              </a:lnSpc>
              <a:buNone/>
            </a:pPr>
            <a:r>
              <a:rPr lang="en-US" sz="1786" spc="-36" kern="0" dirty="0">
                <a:solidFill>
                  <a:srgbClr val="272525"/>
                </a:solidFill>
                <a:latin typeface="Inter" pitchFamily="34" charset="0"/>
                <a:ea typeface="Inter" pitchFamily="34" charset="-122"/>
                <a:cs typeface="Inter" pitchFamily="34" charset="-120"/>
              </a:rPr>
              <a:t>A library that uses introspection to automatically generate CLIs from Python functions and classes. It's ideal for quickly creating simple CLIs without writing extensive parsing code.</a:t>
            </a:r>
            <a:endParaRPr lang="en-US" sz="1786" dirty="0"/>
          </a:p>
        </p:txBody>
      </p:sp>
      <p:pic>
        <p:nvPicPr>
          <p:cNvPr id="17" name="Image 4" descr="preencoded.png">    </p:cNvPr>
          <p:cNvPicPr>
            <a:picLocks noChangeAspect="1"/>
          </p:cNvPicPr>
          <p:nvPr/>
        </p:nvPicPr>
        <p:blipFill>
          <a:blip r:embed="rId5"/>
          <a:stretch>
            <a:fillRect/>
          </a:stretch>
        </p:blipFill>
        <p:spPr>
          <a:xfrm>
            <a:off x="793790" y="6662142"/>
            <a:ext cx="2778562" cy="5103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793790" y="1352312"/>
            <a:ext cx="11617285" cy="708779"/>
          </a:xfrm>
          <a:prstGeom prst="rect">
            <a:avLst/>
          </a:prstGeom>
          <a:noFill/>
          <a:ln/>
        </p:spPr>
        <p:txBody>
          <a:bodyPr wrap="none" rtlCol="0" anchor="t"/>
          <a:lstStyle/>
          <a:p>
            <a:pPr indent="0" marL="0">
              <a:lnSpc>
                <a:spcPts val="5581"/>
              </a:lnSpc>
              <a:buNone/>
            </a:pPr>
            <a:r>
              <a:rPr lang="en-US" sz="4465" b="1" spc="-134" kern="0" dirty="0">
                <a:solidFill>
                  <a:srgbClr val="000000"/>
                </a:solidFill>
                <a:latin typeface="Inter" pitchFamily="34" charset="0"/>
                <a:ea typeface="Inter" pitchFamily="34" charset="-122"/>
                <a:cs typeface="Inter" pitchFamily="34" charset="-120"/>
              </a:rPr>
              <a:t>Comparison of argparse, click, typer, and fire</a:t>
            </a:r>
            <a:endParaRPr lang="en-US" sz="4465" dirty="0"/>
          </a:p>
        </p:txBody>
      </p:sp>
      <p:sp>
        <p:nvSpPr>
          <p:cNvPr id="5" name="Shape 3"/>
          <p:cNvSpPr/>
          <p:nvPr/>
        </p:nvSpPr>
        <p:spPr>
          <a:xfrm>
            <a:off x="793790" y="2514719"/>
            <a:ext cx="6408063" cy="1685092"/>
          </a:xfrm>
          <a:prstGeom prst="roundRect">
            <a:avLst>
              <a:gd name="adj" fmla="val 6057"/>
            </a:avLst>
          </a:prstGeom>
          <a:solidFill>
            <a:srgbClr val="DADBF1"/>
          </a:solidFill>
          <a:ln w="7620">
            <a:solidFill>
              <a:srgbClr val="C0C1D7"/>
            </a:solidFill>
            <a:prstDash val="solid"/>
          </a:ln>
        </p:spPr>
      </p:sp>
      <p:sp>
        <p:nvSpPr>
          <p:cNvPr id="6" name="Text 4"/>
          <p:cNvSpPr/>
          <p:nvPr/>
        </p:nvSpPr>
        <p:spPr>
          <a:xfrm>
            <a:off x="1028224" y="2749153"/>
            <a:ext cx="2835235" cy="354330"/>
          </a:xfrm>
          <a:prstGeom prst="rect">
            <a:avLst/>
          </a:prstGeom>
          <a:noFill/>
          <a:ln/>
        </p:spPr>
        <p:txBody>
          <a:bodyPr wrap="none" rtlCol="0" anchor="t"/>
          <a:lstStyle/>
          <a:p>
            <a:pPr indent="0" marL="0">
              <a:lnSpc>
                <a:spcPts val="2791"/>
              </a:lnSpc>
              <a:buNone/>
            </a:pPr>
            <a:r>
              <a:rPr lang="en-US" sz="2233" b="1" spc="-67" kern="0" dirty="0">
                <a:solidFill>
                  <a:srgbClr val="272525"/>
                </a:solidFill>
                <a:latin typeface="Inter" pitchFamily="34" charset="0"/>
                <a:ea typeface="Inter" pitchFamily="34" charset="-122"/>
                <a:cs typeface="Inter" pitchFamily="34" charset="-120"/>
              </a:rPr>
              <a:t>argparse</a:t>
            </a:r>
            <a:endParaRPr lang="en-US" sz="2233" dirty="0"/>
          </a:p>
        </p:txBody>
      </p:sp>
      <p:sp>
        <p:nvSpPr>
          <p:cNvPr id="7" name="Text 5"/>
          <p:cNvSpPr/>
          <p:nvPr/>
        </p:nvSpPr>
        <p:spPr>
          <a:xfrm>
            <a:off x="1028224" y="3239572"/>
            <a:ext cx="5939195" cy="725805"/>
          </a:xfrm>
          <a:prstGeom prst="rect">
            <a:avLst/>
          </a:prstGeom>
          <a:noFill/>
          <a:ln/>
        </p:spPr>
        <p:txBody>
          <a:bodyPr wrap="square" rtlCol="0" anchor="t"/>
          <a:lstStyle/>
          <a:p>
            <a:pPr indent="0" marL="0">
              <a:lnSpc>
                <a:spcPts val="2858"/>
              </a:lnSpc>
              <a:buNone/>
            </a:pPr>
            <a:r>
              <a:rPr lang="en-US" sz="1786" spc="-36" kern="0" dirty="0">
                <a:solidFill>
                  <a:srgbClr val="272525"/>
                </a:solidFill>
                <a:latin typeface="Inter" pitchFamily="34" charset="0"/>
                <a:ea typeface="Inter" pitchFamily="34" charset="-122"/>
                <a:cs typeface="Inter" pitchFamily="34" charset="-120"/>
              </a:rPr>
              <a:t>Python's built-in library for argument parsing. Simple to use, good for basic CLIs.</a:t>
            </a:r>
            <a:endParaRPr lang="en-US" sz="1786" dirty="0"/>
          </a:p>
        </p:txBody>
      </p:sp>
      <p:sp>
        <p:nvSpPr>
          <p:cNvPr id="8" name="Shape 6"/>
          <p:cNvSpPr/>
          <p:nvPr/>
        </p:nvSpPr>
        <p:spPr>
          <a:xfrm>
            <a:off x="7428667" y="2514719"/>
            <a:ext cx="6408063" cy="1685092"/>
          </a:xfrm>
          <a:prstGeom prst="roundRect">
            <a:avLst>
              <a:gd name="adj" fmla="val 6057"/>
            </a:avLst>
          </a:prstGeom>
          <a:solidFill>
            <a:srgbClr val="DADBF1"/>
          </a:solidFill>
          <a:ln w="7620">
            <a:solidFill>
              <a:srgbClr val="C0C1D7"/>
            </a:solidFill>
            <a:prstDash val="solid"/>
          </a:ln>
        </p:spPr>
      </p:sp>
      <p:sp>
        <p:nvSpPr>
          <p:cNvPr id="9" name="Text 7"/>
          <p:cNvSpPr/>
          <p:nvPr/>
        </p:nvSpPr>
        <p:spPr>
          <a:xfrm>
            <a:off x="7663101" y="2749153"/>
            <a:ext cx="2835235" cy="354330"/>
          </a:xfrm>
          <a:prstGeom prst="rect">
            <a:avLst/>
          </a:prstGeom>
          <a:noFill/>
          <a:ln/>
        </p:spPr>
        <p:txBody>
          <a:bodyPr wrap="none" rtlCol="0" anchor="t"/>
          <a:lstStyle/>
          <a:p>
            <a:pPr indent="0" marL="0">
              <a:lnSpc>
                <a:spcPts val="2791"/>
              </a:lnSpc>
              <a:buNone/>
            </a:pPr>
            <a:r>
              <a:rPr lang="en-US" sz="2233" b="1" spc="-67" kern="0" dirty="0">
                <a:solidFill>
                  <a:srgbClr val="272525"/>
                </a:solidFill>
                <a:latin typeface="Inter" pitchFamily="34" charset="0"/>
                <a:ea typeface="Inter" pitchFamily="34" charset="-122"/>
                <a:cs typeface="Inter" pitchFamily="34" charset="-120"/>
              </a:rPr>
              <a:t>click</a:t>
            </a:r>
            <a:endParaRPr lang="en-US" sz="2233" dirty="0"/>
          </a:p>
        </p:txBody>
      </p:sp>
      <p:sp>
        <p:nvSpPr>
          <p:cNvPr id="10" name="Text 8"/>
          <p:cNvSpPr/>
          <p:nvPr/>
        </p:nvSpPr>
        <p:spPr>
          <a:xfrm>
            <a:off x="7663101" y="3239572"/>
            <a:ext cx="5939195" cy="725805"/>
          </a:xfrm>
          <a:prstGeom prst="rect">
            <a:avLst/>
          </a:prstGeom>
          <a:noFill/>
          <a:ln/>
        </p:spPr>
        <p:txBody>
          <a:bodyPr wrap="square" rtlCol="0" anchor="t"/>
          <a:lstStyle/>
          <a:p>
            <a:pPr indent="0" marL="0">
              <a:lnSpc>
                <a:spcPts val="2858"/>
              </a:lnSpc>
              <a:buNone/>
            </a:pPr>
            <a:r>
              <a:rPr lang="en-US" sz="1786" spc="-36" kern="0" dirty="0">
                <a:solidFill>
                  <a:srgbClr val="272525"/>
                </a:solidFill>
                <a:latin typeface="Inter" pitchFamily="34" charset="0"/>
                <a:ea typeface="Inter" pitchFamily="34" charset="-122"/>
                <a:cs typeface="Inter" pitchFamily="34" charset="-120"/>
              </a:rPr>
              <a:t>A popular third-party library with a more advanced API for building complex CLIs.</a:t>
            </a:r>
            <a:endParaRPr lang="en-US" sz="1786" dirty="0"/>
          </a:p>
        </p:txBody>
      </p:sp>
      <p:sp>
        <p:nvSpPr>
          <p:cNvPr id="11" name="Shape 9"/>
          <p:cNvSpPr/>
          <p:nvPr/>
        </p:nvSpPr>
        <p:spPr>
          <a:xfrm>
            <a:off x="793790" y="4426625"/>
            <a:ext cx="6408063" cy="1685092"/>
          </a:xfrm>
          <a:prstGeom prst="roundRect">
            <a:avLst>
              <a:gd name="adj" fmla="val 6057"/>
            </a:avLst>
          </a:prstGeom>
          <a:solidFill>
            <a:srgbClr val="DADBF1"/>
          </a:solidFill>
          <a:ln w="7620">
            <a:solidFill>
              <a:srgbClr val="C0C1D7"/>
            </a:solidFill>
            <a:prstDash val="solid"/>
          </a:ln>
        </p:spPr>
      </p:sp>
      <p:sp>
        <p:nvSpPr>
          <p:cNvPr id="12" name="Text 10"/>
          <p:cNvSpPr/>
          <p:nvPr/>
        </p:nvSpPr>
        <p:spPr>
          <a:xfrm>
            <a:off x="1028224" y="4661059"/>
            <a:ext cx="2835235" cy="354330"/>
          </a:xfrm>
          <a:prstGeom prst="rect">
            <a:avLst/>
          </a:prstGeom>
          <a:noFill/>
          <a:ln/>
        </p:spPr>
        <p:txBody>
          <a:bodyPr wrap="none" rtlCol="0" anchor="t"/>
          <a:lstStyle/>
          <a:p>
            <a:pPr indent="0" marL="0">
              <a:lnSpc>
                <a:spcPts val="2791"/>
              </a:lnSpc>
              <a:buNone/>
            </a:pPr>
            <a:r>
              <a:rPr lang="en-US" sz="2233" b="1" spc="-67" kern="0" dirty="0">
                <a:solidFill>
                  <a:srgbClr val="272525"/>
                </a:solidFill>
                <a:latin typeface="Inter" pitchFamily="34" charset="0"/>
                <a:ea typeface="Inter" pitchFamily="34" charset="-122"/>
                <a:cs typeface="Inter" pitchFamily="34" charset="-120"/>
              </a:rPr>
              <a:t>typer</a:t>
            </a:r>
            <a:endParaRPr lang="en-US" sz="2233" dirty="0"/>
          </a:p>
        </p:txBody>
      </p:sp>
      <p:sp>
        <p:nvSpPr>
          <p:cNvPr id="13" name="Text 11"/>
          <p:cNvSpPr/>
          <p:nvPr/>
        </p:nvSpPr>
        <p:spPr>
          <a:xfrm>
            <a:off x="1028224" y="5151477"/>
            <a:ext cx="5939195" cy="725805"/>
          </a:xfrm>
          <a:prstGeom prst="rect">
            <a:avLst/>
          </a:prstGeom>
          <a:noFill/>
          <a:ln/>
        </p:spPr>
        <p:txBody>
          <a:bodyPr wrap="square" rtlCol="0" anchor="t"/>
          <a:lstStyle/>
          <a:p>
            <a:pPr indent="0" marL="0">
              <a:lnSpc>
                <a:spcPts val="2858"/>
              </a:lnSpc>
              <a:buNone/>
            </a:pPr>
            <a:r>
              <a:rPr lang="en-US" sz="1786" spc="-36" kern="0" dirty="0">
                <a:solidFill>
                  <a:srgbClr val="272525"/>
                </a:solidFill>
                <a:latin typeface="Inter" pitchFamily="34" charset="0"/>
                <a:ea typeface="Inter" pitchFamily="34" charset="-122"/>
                <a:cs typeface="Inter" pitchFamily="34" charset="-120"/>
              </a:rPr>
              <a:t>Leverages type hints to simplify CLI development and improve type safety.</a:t>
            </a:r>
            <a:endParaRPr lang="en-US" sz="1786" dirty="0"/>
          </a:p>
        </p:txBody>
      </p:sp>
      <p:sp>
        <p:nvSpPr>
          <p:cNvPr id="14" name="Shape 12"/>
          <p:cNvSpPr/>
          <p:nvPr/>
        </p:nvSpPr>
        <p:spPr>
          <a:xfrm>
            <a:off x="7428667" y="4426625"/>
            <a:ext cx="6408063" cy="1685092"/>
          </a:xfrm>
          <a:prstGeom prst="roundRect">
            <a:avLst>
              <a:gd name="adj" fmla="val 6057"/>
            </a:avLst>
          </a:prstGeom>
          <a:solidFill>
            <a:srgbClr val="DADBF1"/>
          </a:solidFill>
          <a:ln w="7620">
            <a:solidFill>
              <a:srgbClr val="C0C1D7"/>
            </a:solidFill>
            <a:prstDash val="solid"/>
          </a:ln>
        </p:spPr>
      </p:sp>
      <p:sp>
        <p:nvSpPr>
          <p:cNvPr id="15" name="Text 13"/>
          <p:cNvSpPr/>
          <p:nvPr/>
        </p:nvSpPr>
        <p:spPr>
          <a:xfrm>
            <a:off x="7663101" y="4661059"/>
            <a:ext cx="2835235" cy="354330"/>
          </a:xfrm>
          <a:prstGeom prst="rect">
            <a:avLst/>
          </a:prstGeom>
          <a:noFill/>
          <a:ln/>
        </p:spPr>
        <p:txBody>
          <a:bodyPr wrap="none" rtlCol="0" anchor="t"/>
          <a:lstStyle/>
          <a:p>
            <a:pPr indent="0" marL="0">
              <a:lnSpc>
                <a:spcPts val="2791"/>
              </a:lnSpc>
              <a:buNone/>
            </a:pPr>
            <a:r>
              <a:rPr lang="en-US" sz="2233" b="1" spc="-67" kern="0" dirty="0">
                <a:solidFill>
                  <a:srgbClr val="272525"/>
                </a:solidFill>
                <a:latin typeface="Inter" pitchFamily="34" charset="0"/>
                <a:ea typeface="Inter" pitchFamily="34" charset="-122"/>
                <a:cs typeface="Inter" pitchFamily="34" charset="-120"/>
              </a:rPr>
              <a:t>fire</a:t>
            </a:r>
            <a:endParaRPr lang="en-US" sz="2233" dirty="0"/>
          </a:p>
        </p:txBody>
      </p:sp>
      <p:sp>
        <p:nvSpPr>
          <p:cNvPr id="16" name="Text 14"/>
          <p:cNvSpPr/>
          <p:nvPr/>
        </p:nvSpPr>
        <p:spPr>
          <a:xfrm>
            <a:off x="7663101" y="5151477"/>
            <a:ext cx="5939195" cy="725805"/>
          </a:xfrm>
          <a:prstGeom prst="rect">
            <a:avLst/>
          </a:prstGeom>
          <a:noFill/>
          <a:ln/>
        </p:spPr>
        <p:txBody>
          <a:bodyPr wrap="square" rtlCol="0" anchor="t"/>
          <a:lstStyle/>
          <a:p>
            <a:pPr indent="0" marL="0">
              <a:lnSpc>
                <a:spcPts val="2858"/>
              </a:lnSpc>
              <a:buNone/>
            </a:pPr>
            <a:r>
              <a:rPr lang="en-US" sz="1786" spc="-36" kern="0" dirty="0">
                <a:solidFill>
                  <a:srgbClr val="272525"/>
                </a:solidFill>
                <a:latin typeface="Inter" pitchFamily="34" charset="0"/>
                <a:ea typeface="Inter" pitchFamily="34" charset="-122"/>
                <a:cs typeface="Inter" pitchFamily="34" charset="-120"/>
              </a:rPr>
              <a:t>Uses introspection to generate CLIs automatically from Python functions, ideal for rapid prototyping.</a:t>
            </a:r>
            <a:endParaRPr lang="en-US" sz="1786" dirty="0"/>
          </a:p>
        </p:txBody>
      </p:sp>
      <p:pic>
        <p:nvPicPr>
          <p:cNvPr id="17" name="Image 0" descr="preencoded.png">    </p:cNvPr>
          <p:cNvPicPr>
            <a:picLocks noChangeAspect="1"/>
          </p:cNvPicPr>
          <p:nvPr/>
        </p:nvPicPr>
        <p:blipFill>
          <a:blip r:embed="rId1"/>
          <a:stretch>
            <a:fillRect/>
          </a:stretch>
        </p:blipFill>
        <p:spPr>
          <a:xfrm>
            <a:off x="793790" y="6366867"/>
            <a:ext cx="2778562" cy="5103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650486"/>
          </a:xfrm>
          <a:prstGeom prst="rect">
            <a:avLst/>
          </a:prstGeom>
          <a:solidFill>
            <a:srgbClr val="FFFFFF"/>
          </a:solidFill>
          <a:ln/>
        </p:spPr>
      </p:sp>
      <p:sp>
        <p:nvSpPr>
          <p:cNvPr id="4" name="Text 2"/>
          <p:cNvSpPr/>
          <p:nvPr/>
        </p:nvSpPr>
        <p:spPr>
          <a:xfrm>
            <a:off x="741045" y="582216"/>
            <a:ext cx="5293281" cy="661630"/>
          </a:xfrm>
          <a:prstGeom prst="rect">
            <a:avLst/>
          </a:prstGeom>
          <a:noFill/>
          <a:ln/>
        </p:spPr>
        <p:txBody>
          <a:bodyPr wrap="none" rtlCol="0" anchor="t"/>
          <a:lstStyle/>
          <a:p>
            <a:pPr indent="0" marL="0">
              <a:lnSpc>
                <a:spcPts val="5210"/>
              </a:lnSpc>
              <a:buNone/>
            </a:pPr>
            <a:r>
              <a:rPr lang="en-US" sz="4168" b="1" spc="-125" kern="0" dirty="0">
                <a:solidFill>
                  <a:srgbClr val="000000"/>
                </a:solidFill>
                <a:latin typeface="Inter" pitchFamily="34" charset="0"/>
                <a:ea typeface="Inter" pitchFamily="34" charset="-122"/>
                <a:cs typeface="Inter" pitchFamily="34" charset="-120"/>
              </a:rPr>
              <a:t>argparse</a:t>
            </a:r>
            <a:endParaRPr lang="en-US" sz="4168" dirty="0"/>
          </a:p>
        </p:txBody>
      </p:sp>
      <p:pic>
        <p:nvPicPr>
          <p:cNvPr id="5" name="Image 0" descr="preencoded.png">    </p:cNvPr>
          <p:cNvPicPr>
            <a:picLocks noChangeAspect="1"/>
          </p:cNvPicPr>
          <p:nvPr/>
        </p:nvPicPr>
        <p:blipFill>
          <a:blip r:embed="rId1"/>
          <a:stretch>
            <a:fillRect/>
          </a:stretch>
        </p:blipFill>
        <p:spPr>
          <a:xfrm>
            <a:off x="741045" y="1667232"/>
            <a:ext cx="13148310" cy="5686544"/>
          </a:xfrm>
          <a:prstGeom prst="rect">
            <a:avLst/>
          </a:prstGeom>
        </p:spPr>
      </p:pic>
      <p:pic>
        <p:nvPicPr>
          <p:cNvPr id="6" name="Image 1" descr="preencoded.png">    </p:cNvPr>
          <p:cNvPicPr>
            <a:picLocks noChangeAspect="1"/>
          </p:cNvPicPr>
          <p:nvPr/>
        </p:nvPicPr>
        <p:blipFill>
          <a:blip r:embed="rId2"/>
          <a:stretch>
            <a:fillRect/>
          </a:stretch>
        </p:blipFill>
        <p:spPr>
          <a:xfrm>
            <a:off x="741045" y="7591901"/>
            <a:ext cx="2593658" cy="4763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56865"/>
          </a:xfrm>
          <a:prstGeom prst="rect">
            <a:avLst/>
          </a:prstGeom>
          <a:solidFill>
            <a:srgbClr val="FFFFFF"/>
          </a:solidFill>
          <a:ln/>
        </p:spPr>
      </p:sp>
      <p:sp>
        <p:nvSpPr>
          <p:cNvPr id="4" name="Text 2"/>
          <p:cNvSpPr/>
          <p:nvPr/>
        </p:nvSpPr>
        <p:spPr>
          <a:xfrm>
            <a:off x="785813" y="617458"/>
            <a:ext cx="5613440" cy="701635"/>
          </a:xfrm>
          <a:prstGeom prst="rect">
            <a:avLst/>
          </a:prstGeom>
          <a:noFill/>
          <a:ln/>
        </p:spPr>
        <p:txBody>
          <a:bodyPr wrap="none" rtlCol="0" anchor="t"/>
          <a:lstStyle/>
          <a:p>
            <a:pPr indent="0" marL="0">
              <a:lnSpc>
                <a:spcPts val="5525"/>
              </a:lnSpc>
              <a:buNone/>
            </a:pPr>
            <a:r>
              <a:rPr lang="en-US" sz="4420" b="1" spc="-133" kern="0" dirty="0">
                <a:solidFill>
                  <a:srgbClr val="000000"/>
                </a:solidFill>
                <a:latin typeface="Inter" pitchFamily="34" charset="0"/>
                <a:ea typeface="Inter" pitchFamily="34" charset="-122"/>
                <a:cs typeface="Inter" pitchFamily="34" charset="-120"/>
              </a:rPr>
              <a:t>click Library</a:t>
            </a:r>
            <a:endParaRPr lang="en-US" sz="4420" dirty="0"/>
          </a:p>
        </p:txBody>
      </p:sp>
      <p:pic>
        <p:nvPicPr>
          <p:cNvPr id="5" name="Image 0" descr="preencoded.png">    </p:cNvPr>
          <p:cNvPicPr>
            <a:picLocks noChangeAspect="1"/>
          </p:cNvPicPr>
          <p:nvPr/>
        </p:nvPicPr>
        <p:blipFill>
          <a:blip r:embed="rId1"/>
          <a:stretch>
            <a:fillRect/>
          </a:stretch>
        </p:blipFill>
        <p:spPr>
          <a:xfrm>
            <a:off x="785813" y="1768078"/>
            <a:ext cx="4128373" cy="2551509"/>
          </a:xfrm>
          <a:prstGeom prst="rect">
            <a:avLst/>
          </a:prstGeom>
        </p:spPr>
      </p:pic>
      <p:sp>
        <p:nvSpPr>
          <p:cNvPr id="6" name="Text 3"/>
          <p:cNvSpPr/>
          <p:nvPr/>
        </p:nvSpPr>
        <p:spPr>
          <a:xfrm>
            <a:off x="785813" y="4600218"/>
            <a:ext cx="2806660" cy="350758"/>
          </a:xfrm>
          <a:prstGeom prst="rect">
            <a:avLst/>
          </a:prstGeom>
          <a:noFill/>
          <a:ln/>
        </p:spPr>
        <p:txBody>
          <a:bodyPr wrap="none" rtlCol="0" anchor="t"/>
          <a:lstStyle/>
          <a:p>
            <a:pPr algn="l" indent="0" marL="0">
              <a:lnSpc>
                <a:spcPts val="2763"/>
              </a:lnSpc>
              <a:buNone/>
            </a:pPr>
            <a:r>
              <a:rPr lang="en-US" sz="2210" b="1" spc="-66" kern="0" dirty="0">
                <a:solidFill>
                  <a:srgbClr val="272525"/>
                </a:solidFill>
                <a:latin typeface="Inter" pitchFamily="34" charset="0"/>
                <a:ea typeface="Inter" pitchFamily="34" charset="-122"/>
                <a:cs typeface="Inter" pitchFamily="34" charset="-120"/>
              </a:rPr>
              <a:t>User-Friendly Design</a:t>
            </a:r>
            <a:endParaRPr lang="en-US" sz="2210" dirty="0"/>
          </a:p>
        </p:txBody>
      </p:sp>
      <p:sp>
        <p:nvSpPr>
          <p:cNvPr id="7" name="Text 4"/>
          <p:cNvSpPr/>
          <p:nvPr/>
        </p:nvSpPr>
        <p:spPr>
          <a:xfrm>
            <a:off x="785813" y="5085636"/>
            <a:ext cx="4128373" cy="1436846"/>
          </a:xfrm>
          <a:prstGeom prst="rect">
            <a:avLst/>
          </a:prstGeom>
          <a:noFill/>
          <a:ln/>
        </p:spPr>
        <p:txBody>
          <a:bodyPr wrap="square" rtlCol="0" anchor="t"/>
          <a:lstStyle/>
          <a:p>
            <a:pPr algn="l" indent="0" marL="0">
              <a:lnSpc>
                <a:spcPts val="2829"/>
              </a:lnSpc>
              <a:buNone/>
            </a:pPr>
            <a:r>
              <a:rPr lang="en-US" sz="1768" spc="-35" kern="0" dirty="0">
                <a:solidFill>
                  <a:srgbClr val="272525"/>
                </a:solidFill>
                <a:latin typeface="Inter" pitchFamily="34" charset="0"/>
                <a:ea typeface="Inter" pitchFamily="34" charset="-122"/>
                <a:cs typeface="Inter" pitchFamily="34" charset="-120"/>
              </a:rPr>
              <a:t>The click library emphasizes ease of use and intuitive command-line interfaces, making it simple for users to interact with your applications.</a:t>
            </a:r>
            <a:endParaRPr lang="en-US" sz="1768" dirty="0"/>
          </a:p>
        </p:txBody>
      </p:sp>
      <p:pic>
        <p:nvPicPr>
          <p:cNvPr id="8" name="Image 1" descr="preencoded.png">    </p:cNvPr>
          <p:cNvPicPr>
            <a:picLocks noChangeAspect="1"/>
          </p:cNvPicPr>
          <p:nvPr/>
        </p:nvPicPr>
        <p:blipFill>
          <a:blip r:embed="rId2"/>
          <a:stretch>
            <a:fillRect/>
          </a:stretch>
        </p:blipFill>
        <p:spPr>
          <a:xfrm>
            <a:off x="5250894" y="1768078"/>
            <a:ext cx="4128492" cy="2551509"/>
          </a:xfrm>
          <a:prstGeom prst="rect">
            <a:avLst/>
          </a:prstGeom>
        </p:spPr>
      </p:pic>
      <p:sp>
        <p:nvSpPr>
          <p:cNvPr id="9" name="Text 5"/>
          <p:cNvSpPr/>
          <p:nvPr/>
        </p:nvSpPr>
        <p:spPr>
          <a:xfrm>
            <a:off x="5250894" y="4600218"/>
            <a:ext cx="2806660" cy="350758"/>
          </a:xfrm>
          <a:prstGeom prst="rect">
            <a:avLst/>
          </a:prstGeom>
          <a:noFill/>
          <a:ln/>
        </p:spPr>
        <p:txBody>
          <a:bodyPr wrap="none" rtlCol="0" anchor="t"/>
          <a:lstStyle/>
          <a:p>
            <a:pPr algn="l" indent="0" marL="0">
              <a:lnSpc>
                <a:spcPts val="2763"/>
              </a:lnSpc>
              <a:buNone/>
            </a:pPr>
            <a:r>
              <a:rPr lang="en-US" sz="2210" b="1" spc="-66" kern="0" dirty="0">
                <a:solidFill>
                  <a:srgbClr val="272525"/>
                </a:solidFill>
                <a:latin typeface="Inter" pitchFamily="34" charset="0"/>
                <a:ea typeface="Inter" pitchFamily="34" charset="-122"/>
                <a:cs typeface="Inter" pitchFamily="34" charset="-120"/>
              </a:rPr>
              <a:t>Rich Features</a:t>
            </a:r>
            <a:endParaRPr lang="en-US" sz="2210" dirty="0"/>
          </a:p>
        </p:txBody>
      </p:sp>
      <p:sp>
        <p:nvSpPr>
          <p:cNvPr id="10" name="Text 6"/>
          <p:cNvSpPr/>
          <p:nvPr/>
        </p:nvSpPr>
        <p:spPr>
          <a:xfrm>
            <a:off x="5250894" y="5085636"/>
            <a:ext cx="4128492" cy="1796058"/>
          </a:xfrm>
          <a:prstGeom prst="rect">
            <a:avLst/>
          </a:prstGeom>
          <a:noFill/>
          <a:ln/>
        </p:spPr>
        <p:txBody>
          <a:bodyPr wrap="square" rtlCol="0" anchor="t"/>
          <a:lstStyle/>
          <a:p>
            <a:pPr algn="l" indent="0" marL="0">
              <a:lnSpc>
                <a:spcPts val="2829"/>
              </a:lnSpc>
              <a:buNone/>
            </a:pPr>
            <a:r>
              <a:rPr lang="en-US" sz="1768" spc="-35" kern="0" dirty="0">
                <a:solidFill>
                  <a:srgbClr val="272525"/>
                </a:solidFill>
                <a:latin typeface="Inter" pitchFamily="34" charset="0"/>
                <a:ea typeface="Inter" pitchFamily="34" charset="-122"/>
                <a:cs typeface="Inter" pitchFamily="34" charset="-120"/>
              </a:rPr>
              <a:t>The click library offers a wide range of features, such as argument parsing, help messages, and nested commands, empowering developers to build advanced CLIs.</a:t>
            </a:r>
            <a:endParaRPr lang="en-US" sz="1768" dirty="0"/>
          </a:p>
        </p:txBody>
      </p:sp>
      <p:pic>
        <p:nvPicPr>
          <p:cNvPr id="11" name="Image 2" descr="preencoded.png">    </p:cNvPr>
          <p:cNvPicPr>
            <a:picLocks noChangeAspect="1"/>
          </p:cNvPicPr>
          <p:nvPr/>
        </p:nvPicPr>
        <p:blipFill>
          <a:blip r:embed="rId3"/>
          <a:stretch>
            <a:fillRect/>
          </a:stretch>
        </p:blipFill>
        <p:spPr>
          <a:xfrm>
            <a:off x="9716095" y="1768078"/>
            <a:ext cx="4128492" cy="2551509"/>
          </a:xfrm>
          <a:prstGeom prst="rect">
            <a:avLst/>
          </a:prstGeom>
        </p:spPr>
      </p:pic>
      <p:sp>
        <p:nvSpPr>
          <p:cNvPr id="12" name="Text 7"/>
          <p:cNvSpPr/>
          <p:nvPr/>
        </p:nvSpPr>
        <p:spPr>
          <a:xfrm>
            <a:off x="9716095" y="4600218"/>
            <a:ext cx="2806660" cy="350758"/>
          </a:xfrm>
          <a:prstGeom prst="rect">
            <a:avLst/>
          </a:prstGeom>
          <a:noFill/>
          <a:ln/>
        </p:spPr>
        <p:txBody>
          <a:bodyPr wrap="none" rtlCol="0" anchor="t"/>
          <a:lstStyle/>
          <a:p>
            <a:pPr algn="l" indent="0" marL="0">
              <a:lnSpc>
                <a:spcPts val="2763"/>
              </a:lnSpc>
              <a:buNone/>
            </a:pPr>
            <a:r>
              <a:rPr lang="en-US" sz="2210" b="1" spc="-66" kern="0" dirty="0">
                <a:solidFill>
                  <a:srgbClr val="272525"/>
                </a:solidFill>
                <a:latin typeface="Inter" pitchFamily="34" charset="0"/>
                <a:ea typeface="Inter" pitchFamily="34" charset="-122"/>
                <a:cs typeface="Inter" pitchFamily="34" charset="-120"/>
              </a:rPr>
              <a:t>Flexibility and Power</a:t>
            </a:r>
            <a:endParaRPr lang="en-US" sz="2210" dirty="0"/>
          </a:p>
        </p:txBody>
      </p:sp>
      <p:sp>
        <p:nvSpPr>
          <p:cNvPr id="13" name="Text 8"/>
          <p:cNvSpPr/>
          <p:nvPr/>
        </p:nvSpPr>
        <p:spPr>
          <a:xfrm>
            <a:off x="9716095" y="5085636"/>
            <a:ext cx="4128492" cy="1436846"/>
          </a:xfrm>
          <a:prstGeom prst="rect">
            <a:avLst/>
          </a:prstGeom>
          <a:noFill/>
          <a:ln/>
        </p:spPr>
        <p:txBody>
          <a:bodyPr wrap="square" rtlCol="0" anchor="t"/>
          <a:lstStyle/>
          <a:p>
            <a:pPr algn="l" indent="0" marL="0">
              <a:lnSpc>
                <a:spcPts val="2829"/>
              </a:lnSpc>
              <a:buNone/>
            </a:pPr>
            <a:r>
              <a:rPr lang="en-US" sz="1768" spc="-35" kern="0" dirty="0">
                <a:solidFill>
                  <a:srgbClr val="272525"/>
                </a:solidFill>
                <a:latin typeface="Inter" pitchFamily="34" charset="0"/>
                <a:ea typeface="Inter" pitchFamily="34" charset="-122"/>
                <a:cs typeface="Inter" pitchFamily="34" charset="-120"/>
              </a:rPr>
              <a:t>Click offers flexibility for customizing your CLIs, enabling developers to tailor their applications to specific needs and scenarios.</a:t>
            </a:r>
            <a:endParaRPr lang="en-US" sz="1768" dirty="0"/>
          </a:p>
        </p:txBody>
      </p:sp>
      <p:pic>
        <p:nvPicPr>
          <p:cNvPr id="14" name="Image 3" descr="preencoded.png">    </p:cNvPr>
          <p:cNvPicPr>
            <a:picLocks noChangeAspect="1"/>
          </p:cNvPicPr>
          <p:nvPr/>
        </p:nvPicPr>
        <p:blipFill>
          <a:blip r:embed="rId4"/>
          <a:stretch>
            <a:fillRect/>
          </a:stretch>
        </p:blipFill>
        <p:spPr>
          <a:xfrm>
            <a:off x="785813" y="7134225"/>
            <a:ext cx="2750582" cy="50518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2024-06-27T07:41:50Z</dcterms:created>
  <dcterms:modified xsi:type="dcterms:W3CDTF">2024-06-27T07:41:50Z</dcterms:modified>
</cp:coreProperties>
</file>